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63" r:id="rId3"/>
  </p:sldMasterIdLst>
  <p:notesMasterIdLst>
    <p:notesMasterId r:id="rId38"/>
  </p:notesMasterIdLst>
  <p:handoutMasterIdLst>
    <p:handoutMasterId r:id="rId39"/>
  </p:handoutMasterIdLst>
  <p:sldIdLst>
    <p:sldId id="256" r:id="rId4"/>
    <p:sldId id="274" r:id="rId5"/>
    <p:sldId id="286" r:id="rId6"/>
    <p:sldId id="288" r:id="rId7"/>
    <p:sldId id="290" r:id="rId8"/>
    <p:sldId id="289" r:id="rId9"/>
    <p:sldId id="302" r:id="rId10"/>
    <p:sldId id="291" r:id="rId11"/>
    <p:sldId id="292" r:id="rId12"/>
    <p:sldId id="313" r:id="rId13"/>
    <p:sldId id="301" r:id="rId14"/>
    <p:sldId id="312" r:id="rId15"/>
    <p:sldId id="318" r:id="rId16"/>
    <p:sldId id="303" r:id="rId17"/>
    <p:sldId id="314" r:id="rId18"/>
    <p:sldId id="296" r:id="rId19"/>
    <p:sldId id="315" r:id="rId20"/>
    <p:sldId id="317" r:id="rId21"/>
    <p:sldId id="304" r:id="rId22"/>
    <p:sldId id="306" r:id="rId23"/>
    <p:sldId id="307" r:id="rId24"/>
    <p:sldId id="293" r:id="rId25"/>
    <p:sldId id="316" r:id="rId26"/>
    <p:sldId id="310" r:id="rId27"/>
    <p:sldId id="311" r:id="rId28"/>
    <p:sldId id="305" r:id="rId29"/>
    <p:sldId id="298" r:id="rId30"/>
    <p:sldId id="299" r:id="rId31"/>
    <p:sldId id="308" r:id="rId32"/>
    <p:sldId id="309" r:id="rId33"/>
    <p:sldId id="297" r:id="rId34"/>
    <p:sldId id="287" r:id="rId35"/>
    <p:sldId id="284" r:id="rId36"/>
    <p:sldId id="285" r:id="rId3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  <a:srgbClr val="9C1C26"/>
    <a:srgbClr val="F5A300"/>
    <a:srgbClr val="B90F22"/>
    <a:srgbClr val="101C26"/>
    <a:srgbClr val="DF0400"/>
    <a:srgbClr val="4AADE6"/>
    <a:srgbClr val="FDCA00"/>
    <a:srgbClr val="312C8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5" autoAdjust="0"/>
    <p:restoredTop sz="73535" autoAdjust="0"/>
  </p:normalViewPr>
  <p:slideViewPr>
    <p:cSldViewPr snapToObjects="1">
      <p:cViewPr varScale="1">
        <p:scale>
          <a:sx n="58" d="100"/>
          <a:sy n="58" d="100"/>
        </p:scale>
        <p:origin x="196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5" d="100"/>
          <a:sy n="65" d="100"/>
        </p:scale>
        <p:origin x="-356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Length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Average character type count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9.6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Lower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Average character type count</c:v>
                </c:pt>
              </c:strCache>
            </c:strRef>
          </c:cat>
          <c:val>
            <c:numRef>
              <c:f>Tabelle1!$C$2</c:f>
              <c:numCache>
                <c:formatCode>General</c:formatCode>
                <c:ptCount val="1"/>
                <c:pt idx="0">
                  <c:v>6.1</c:v>
                </c:pt>
              </c:numCache>
            </c:numRef>
          </c:val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Average character type count</c:v>
                </c:pt>
              </c:strCache>
            </c:strRef>
          </c:cat>
          <c:val>
            <c:numRef>
              <c:f>Tabelle1!$D$2</c:f>
              <c:numCache>
                <c:formatCode>General</c:formatCode>
                <c:ptCount val="1"/>
                <c:pt idx="0">
                  <c:v>2.2000000000000002</c:v>
                </c:pt>
              </c:numCache>
            </c:numRef>
          </c:val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Upper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Average character type count</c:v>
                </c:pt>
              </c:strCache>
            </c:strRef>
          </c:cat>
          <c:val>
            <c:numRef>
              <c:f>Tabelle1!$E$2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Symbol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</c:f>
              <c:strCache>
                <c:ptCount val="1"/>
                <c:pt idx="0">
                  <c:v>Average character type count</c:v>
                </c:pt>
              </c:strCache>
            </c:strRef>
          </c:cat>
          <c:val>
            <c:numRef>
              <c:f>Tabelle1!$F$2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30569984"/>
        <c:axId val="230570544"/>
      </c:barChart>
      <c:catAx>
        <c:axId val="23056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544"/>
        <c:crosses val="autoZero"/>
        <c:auto val="1"/>
        <c:lblAlgn val="ctr"/>
        <c:lblOffset val="100"/>
        <c:noMultiLvlLbl val="0"/>
      </c:catAx>
      <c:valAx>
        <c:axId val="230570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056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fld id="{A32DC80D-291A-4ABB-A78B-0417274A267C}" type="datetime4">
              <a:rPr lang="de-DE"/>
              <a:pPr/>
              <a:t>3. August 2015</a:t>
            </a:fld>
            <a:endParaRPr lang="de-DE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</a:defRPr>
            </a:lvl1pPr>
          </a:lstStyle>
          <a:p>
            <a:r>
              <a:rPr lang="de-DE" dirty="0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r>
              <a:rPr lang="de-DE" dirty="0"/>
              <a:t>|  </a:t>
            </a:r>
            <a:fld id="{C7CC2173-B0D1-45F1-9D54-E33B7353DA19}" type="slidenum">
              <a:rPr lang="de-DE"/>
              <a:pPr/>
              <a:t>‹Nr.›</a:t>
            </a:fld>
            <a:endParaRPr lang="de-DE" dirty="0"/>
          </a:p>
        </p:txBody>
      </p:sp>
      <p:pic>
        <p:nvPicPr>
          <p:cNvPr id="50182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977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tud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fld id="{065B079B-E513-489A-8A1B-D7C78493EA86}" type="datetime4">
              <a:rPr lang="de-DE"/>
              <a:pPr/>
              <a:t>3. August 2015</a:t>
            </a:fld>
            <a:endParaRPr lang="de-DE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2388" y="923925"/>
            <a:ext cx="4194175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 dirty="0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itchFamily="2" charset="0"/>
              </a:defRPr>
            </a:lvl1pPr>
          </a:lstStyle>
          <a:p>
            <a:r>
              <a:rPr lang="de-DE" dirty="0"/>
              <a:t>|  </a:t>
            </a:r>
            <a:fld id="{C36AA9A4-5D0B-4134-89A6-D8B9DAA4F25C}" type="slidenum">
              <a:rPr lang="de-DE"/>
              <a:pPr/>
              <a:t>‹Nr.›</a:t>
            </a:fld>
            <a:endParaRPr lang="de-DE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</a:pPr>
            <a:endParaRPr lang="de-DE" sz="1000" b="1" dirty="0">
              <a:latin typeface="Stafford" pitchFamily="2" charset="0"/>
            </a:endParaRP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03412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fontAlgn="base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nford.edu/~dabo/pubs/abstracts/pwdmgrBrowser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="1" baseline="0" noProof="0" dirty="0" smtClean="0"/>
              <a:t>Introduction:</a:t>
            </a:r>
          </a:p>
          <a:p>
            <a:pPr marL="171450" indent="-171450">
              <a:buFontTx/>
              <a:buChar char="-"/>
            </a:pPr>
            <a:r>
              <a:rPr lang="en-US" b="0" baseline="0" noProof="0" dirty="0" smtClean="0"/>
              <a:t>My name is…</a:t>
            </a:r>
          </a:p>
          <a:p>
            <a:pPr marL="171450" indent="-171450">
              <a:buFontTx/>
              <a:buChar char="-"/>
            </a:pPr>
            <a:r>
              <a:rPr lang="en-US" b="0" baseline="0" noProof="0" dirty="0" smtClean="0"/>
              <a:t>Anyone cant speak </a:t>
            </a:r>
            <a:r>
              <a:rPr lang="en-US" b="0" baseline="0" noProof="0" dirty="0" err="1" smtClean="0"/>
              <a:t>german</a:t>
            </a:r>
            <a:r>
              <a:rPr lang="en-US" b="0" baseline="0" noProof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baseline="0" noProof="0" dirty="0" smtClean="0"/>
              <a:t>Passwords are dead, but why? </a:t>
            </a:r>
          </a:p>
          <a:p>
            <a:pPr marL="628650" lvl="1" indent="-171450">
              <a:buFontTx/>
              <a:buChar char="-"/>
            </a:pPr>
            <a:r>
              <a:rPr lang="en-US" baseline="0" noProof="0" dirty="0" smtClean="0"/>
              <a:t>One of the many reasons is depicted in this picture:</a:t>
            </a:r>
          </a:p>
          <a:p>
            <a:pPr marL="1085850" lvl="2" indent="-171450">
              <a:buFontTx/>
              <a:buChar char="-"/>
            </a:pPr>
            <a:r>
              <a:rPr lang="en-US" baseline="0" noProof="0" dirty="0" smtClean="0"/>
              <a:t>Password policies force users to create complicated passwords that are hard to remember, but easy to guess for computers!</a:t>
            </a:r>
          </a:p>
          <a:p>
            <a:pPr marL="1085850" lvl="2" indent="-171450">
              <a:buFontTx/>
              <a:buChar char="-"/>
            </a:pPr>
            <a:r>
              <a:rPr lang="en-US" baseline="0" noProof="0" dirty="0" smtClean="0"/>
              <a:t>This weakness, described as Password </a:t>
            </a:r>
            <a:r>
              <a:rPr lang="en-US" baseline="0" noProof="0" dirty="0" err="1" smtClean="0"/>
              <a:t>guessability</a:t>
            </a:r>
            <a:r>
              <a:rPr lang="en-US" baseline="0" noProof="0" dirty="0" smtClean="0"/>
              <a:t>, and many other weaknesses and attacks I will present in the following slides.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505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XSS: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http://www.martani.net/2009/08/xss-steal-passwords-using-javascript.html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Form grabbing in background of </a:t>
            </a:r>
            <a:r>
              <a:rPr lang="en-US" baseline="0" dirty="0" err="1" smtClean="0"/>
              <a:t>autofilled</a:t>
            </a:r>
            <a:r>
              <a:rPr lang="en-US" baseline="0" dirty="0" smtClean="0"/>
              <a:t> (saved) password field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Browser Plugins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 http://blog.trendmicro.com/trendlabs-security-intelligence/an-in-depth-look-into-malicious-browser-extensions/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https://github.com/Z6543/ZombieBrowserPack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329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Transport based attacks to steal passwords are less likely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Impersonation: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 smtClean="0"/>
              <a:t>Not an attack on passwords, but on authentication systems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baseline="0" dirty="0" smtClean="0"/>
              <a:t>IP Spoofing:</a:t>
            </a:r>
          </a:p>
          <a:p>
            <a:pPr marL="1085850" marR="0" lvl="2" indent="-1714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baseline="0" dirty="0" smtClean="0"/>
              <a:t>MAC Spoofing/ARP Poisoning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Session Hijacking: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Very easy with Mobile Phone and </a:t>
            </a:r>
            <a:r>
              <a:rPr lang="en-US" baseline="0" dirty="0" err="1" smtClean="0"/>
              <a:t>zANTI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Pentesterapp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73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kern="0" dirty="0" smtClean="0"/>
              <a:t>Online attack or offline attack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Offline attacks on server-side stored passwords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Online attack on authentication interfaces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Realword</a:t>
            </a:r>
            <a:r>
              <a:rPr lang="en-US" baseline="0" dirty="0" smtClean="0"/>
              <a:t> Password Statistics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2006: https://www.schneier.com/blog/archives/2006/12/realworld_passw.html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2011: http://www.codelord.net/2011/06/18/statistics-of-62k-passwords/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2014: http://resources.infosecinstitute.com/beyond-password-length-complexity/</a:t>
            </a:r>
          </a:p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8581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157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Realword</a:t>
            </a:r>
            <a:r>
              <a:rPr lang="en-US" baseline="0" dirty="0" smtClean="0"/>
              <a:t> Password Statistics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2006: https://www.schneier.com/blog/archives/2006/12/realworld_passw.html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2011: http://www.codelord.net/2011/06/18/statistics-of-62k-passwords/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baseline="0" dirty="0" smtClean="0"/>
              <a:t>Password statistics from 2014: http://resources.infosecinstitute.com/beyond-password-length-complexity/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Cracker from Weir: http://www.cs.bham.ac.uk/internal/courses/isecsem/files/Whandout.pdf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Trained on password corpus to generate a dictionary with a highly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Weir performance analysis: http://www.cs.bham.ac.uk/internal/courses/isecsem/files/Whandout.pdf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2009, State of the art most performant cracking method (</a:t>
            </a:r>
            <a:r>
              <a:rPr lang="en-US" baseline="0" dirty="0" err="1" smtClean="0"/>
              <a:t>comparation</a:t>
            </a:r>
            <a:r>
              <a:rPr lang="en-US" baseline="0" dirty="0" smtClean="0"/>
              <a:t> left </a:t>
            </a:r>
            <a:r>
              <a:rPr lang="en-US" baseline="0" dirty="0" err="1" smtClean="0"/>
              <a:t>pucture</a:t>
            </a:r>
            <a:r>
              <a:rPr lang="en-US" baseline="0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Takes training data, breaks it into structures e.g. {7 letters}{1 digit}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Considers probability of structure and component strings of characters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 be converted into lookup table/dictionary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510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smtClean="0"/>
              <a:t>Reduction Function: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Used to construct compact hash chains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 Hashes represented shorted with a start and </a:t>
            </a:r>
            <a:r>
              <a:rPr lang="en-US" baseline="0" dirty="0" err="1" smtClean="0"/>
              <a:t>endvalue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only N hash </a:t>
            </a:r>
            <a:r>
              <a:rPr lang="en-US" baseline="0" dirty="0" err="1" smtClean="0">
                <a:sym typeface="Wingdings" panose="05000000000000000000" pitchFamily="2" charset="2"/>
              </a:rPr>
              <a:t>recomputations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Example calculation MD5:</a:t>
            </a:r>
          </a:p>
          <a:p>
            <a:pPr marL="628650" lvl="1" indent="-171450">
              <a:buFontTx/>
              <a:buChar char="-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64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possible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character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[A-Za-z0-9./],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length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6</a:t>
            </a:r>
          </a:p>
          <a:p>
            <a:pPr marL="628650" lvl="1" indent="-171450">
              <a:buFontTx/>
              <a:buChar char="-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Text and Hash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database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: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each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pair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16 Byte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hash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(6) +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Plaintext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(6))</a:t>
            </a:r>
          </a:p>
          <a:p>
            <a:pPr marL="628650" lvl="1" indent="-171450">
              <a:buFontTx/>
              <a:buChar char="-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~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1 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TB (64^6)*16 (10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length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= 16.777.216 TB)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474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Guessability</a:t>
            </a:r>
            <a:r>
              <a:rPr lang="en-US" baseline="0" dirty="0" smtClean="0"/>
              <a:t>: (studies by </a:t>
            </a:r>
            <a:r>
              <a:rPr lang="en-US" baseline="0" dirty="0" err="1" smtClean="0"/>
              <a:t>Cranor</a:t>
            </a:r>
            <a:r>
              <a:rPr lang="en-US" baseline="0" dirty="0" smtClean="0"/>
              <a:t> et al. at Carnegie Mellon)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Guessability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as a Password weakness is the ability to withstand guessing by a particular password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cracker with particular training data, as a security metric.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Statistics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guessability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based on studies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Cranor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et al. (Carnegie Mellon)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Jospeh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Bonneau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(Stanford) (70 million passwords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bonneau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and anonymized Carnegie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mellon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password database analysis)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Reallife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passwords (compared to Amazon Mechanical Turk)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Bitstream Charter" pitchFamily="2" charset="0"/>
              <a:ea typeface="+mn-ea"/>
              <a:cs typeface="+mn-c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653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Guessability</a:t>
            </a:r>
            <a:r>
              <a:rPr lang="en-US" baseline="0" dirty="0" smtClean="0"/>
              <a:t>: (studies by </a:t>
            </a:r>
            <a:r>
              <a:rPr lang="en-US" baseline="0" dirty="0" err="1" smtClean="0"/>
              <a:t>Cranor</a:t>
            </a:r>
            <a:r>
              <a:rPr lang="en-US" baseline="0" dirty="0" smtClean="0"/>
              <a:t> et al. at Carnegie Mellon)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Guessability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as a Password weakness is the ability to withstand guessing by a particular password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cracker with particular training data, as a security metric.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Statistics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guessability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based on studies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Cranor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et al. (Carnegie Mellon)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Jospeh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Bonneau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(Stanford) (70 million passwords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bonneau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and anonymized Carnegie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mellon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 password database analysis)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Problem: Password Reuse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778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http://resources.infosecinstitute.com/beyond-password-length-complexity/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Study, 2014, of 5000 production PWs compliant to PCI-DSS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Payment Card Industry Data Security Standard</a:t>
            </a:r>
            <a:r>
              <a:rPr lang="en-US" baseline="0" dirty="0" smtClean="0">
                <a:sym typeface="Wingdings" panose="05000000000000000000" pitchFamily="2" charset="2"/>
              </a:rPr>
              <a:t>) policy: &gt;7, numeric and alphanumeric characters, one upper and one lower case letter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Avg. : 9,6 (length), 1.1 (upper), 6,1 (lower), 2,2 (numbers), 0,2 (special chars)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Uppercase letter mostly the first letter and 86% the only one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Single numbers very common (41%), also years between 1900-2015 (20%)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1 special character (90%),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(“!” – 29%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“.” – 19%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“@” – 15%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 hash “#” – 14%)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Multiply special chars: 68% only repeating the same symbol (e.g. ###)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13% adopting Default-Password-changing pattern (e.g.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defPW-ebay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defPW-facebook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…)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10% use password similar to username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75% matched a dictionary entry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168,000 English language words)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Keyboard pattern: 7%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Polcies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become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extrem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complex to protect against all those patterns, they have to adapt…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BUT usability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memoreability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can’t be increased!</a:t>
            </a:r>
          </a:p>
          <a:p>
            <a:pPr marL="628650" lvl="1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vicious cycle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endParaRPr lang="de-DE" sz="1200" b="0" i="0" u="none" strike="noStrike" kern="1200" baseline="0" dirty="0" smtClean="0">
              <a:solidFill>
                <a:schemeClr val="tx1"/>
              </a:solidFill>
              <a:latin typeface="Bitstream Charter" pitchFamily="2" charset="0"/>
              <a:ea typeface="+mn-ea"/>
              <a:cs typeface="+mn-c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913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Social engineering: Defined as any act that influences a person to take an action that may or may not be in their best interest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Statistics: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http://www.csoonline.com/article/2129673/social-engineering/social-engineering-attacks-costly-for-business.html</a:t>
            </a:r>
          </a:p>
          <a:p>
            <a:pPr marL="1085850" marR="0" lvl="2" indent="-1714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2011, 850 IT professionals: (US, Germany, Australia, …) :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48%, been victims of social engineering with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25 or more attacks in the past 2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years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Bitstream Charter" pitchFamily="2" charset="0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http://searchsecurity.techtarget.com/feature/Social-engineering-attacks-Is-security-focused-on-the-wrong-problem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October 2013, RSA identified more than 62,000 phishing attacks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331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859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Phishing: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Fake: Emails, Websites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Click Jacking, </a:t>
            </a:r>
            <a:r>
              <a:rPr lang="en-US" baseline="0" dirty="0" err="1" smtClean="0"/>
              <a:t>Tabnapping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Vishing (Phone), </a:t>
            </a:r>
            <a:r>
              <a:rPr lang="en-US" baseline="0" dirty="0" err="1" smtClean="0"/>
              <a:t>Smishing</a:t>
            </a:r>
            <a:r>
              <a:rPr lang="en-US" baseline="0" dirty="0" smtClean="0"/>
              <a:t> (SMS phishing),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QR Codes, …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Quid pro Quo (Call as IT support to bring people to install malware)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Physical Attacks: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Blackmailing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Baiting (USB drive)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Insider Attacks: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Not always focused on password theft, but hard to detect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Insider might install malware, might reveal passwords, …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Shoulder Surfing: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Monitor keyboard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Monitor lips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heat pattern of PIN keyboard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766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Physical Attacks: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Blackmailing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Baiting (USB drive)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Insider Attacks: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Not always focused on password theft, but hard to detect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Insider might install malware, might reveal passwords, …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https://hbr.org/2014/09/the-danger-from-within: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KPMG: Insider attacks increased between 2007-2010 from 4-20%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90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Password creation: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Some Password meters are not strict enough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Guided password creation (Spoon full of sugar,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Bitstream Charter" pitchFamily="2" charset="0"/>
                <a:ea typeface="+mn-ea"/>
                <a:cs typeface="+mn-cs"/>
              </a:rPr>
              <a:t>6,435-participant online study)</a:t>
            </a:r>
            <a:endParaRPr lang="en-US" baseline="0" dirty="0" smtClean="0"/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Types: Feedback, Guided, Random Insertion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Increased usability for creating policy compliant passwords, creation time, creation errors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Increased password strength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Lead to increased </a:t>
            </a:r>
            <a:r>
              <a:rPr lang="en-US" baseline="0" dirty="0" err="1" smtClean="0"/>
              <a:t>guessability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582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6818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Password recovery: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Security question: Mat </a:t>
            </a:r>
            <a:r>
              <a:rPr lang="en-US" baseline="0" dirty="0" err="1" smtClean="0"/>
              <a:t>honan</a:t>
            </a:r>
            <a:r>
              <a:rPr lang="en-US" baseline="0" dirty="0" smtClean="0"/>
              <a:t> example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Heartbleed example: Usability problem of changing all passwords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Facebook vouching: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Reset Facebook password with 3 vouching friends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http://www.rafayhackingarticles.net/2012/08/hack-facebook-account-by-exploiting.html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83 million FB accounts are fake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victim has 3 fake friends controlled by attacker </a:t>
            </a:r>
            <a:r>
              <a:rPr lang="en-US" baseline="0" dirty="0" smtClean="0">
                <a:sym typeface="Wingdings" panose="05000000000000000000" pitchFamily="2" charset="2"/>
              </a:rPr>
              <a:t> account stolen)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234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Password Storage: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Plaintext storage (</a:t>
            </a:r>
            <a:r>
              <a:rPr lang="en-US" baseline="0" dirty="0" err="1" smtClean="0"/>
              <a:t>Cranor</a:t>
            </a:r>
            <a:r>
              <a:rPr lang="en-US" baseline="0" dirty="0" smtClean="0"/>
              <a:t> study: 13% write password down)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weak hash functions (cracking resistant hash functions </a:t>
            </a:r>
            <a:r>
              <a:rPr lang="en-US" baseline="0" dirty="0" smtClean="0">
                <a:sym typeface="Wingdings" panose="05000000000000000000" pitchFamily="2" charset="2"/>
              </a:rPr>
              <a:t> Rainbow Tables crack it anyway)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Many employees write passwords down on paper</a:t>
            </a:r>
          </a:p>
          <a:p>
            <a:pPr marL="628650" lvl="1" indent="-171450">
              <a:buFontTx/>
              <a:buChar char="-"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Example: Adobe Breach 2013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https://nakedsecurity.sophos.com/2013/11/04/anatomy-of-a-password-disaster-adobes-giant-sized-cryptographic-blunder/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one of the largest breaches of username databases ever, with 150,000,000 records exposed</a:t>
            </a:r>
            <a:endParaRPr lang="en-US" baseline="0" dirty="0" smtClean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Used 3DES in ECB mode , if broken (easily done) </a:t>
            </a:r>
            <a:r>
              <a:rPr lang="en-US" baseline="0" dirty="0" smtClean="0">
                <a:sym typeface="Wingdings" panose="05000000000000000000" pitchFamily="2" charset="2"/>
              </a:rPr>
              <a:t> all passwords are broken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487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Weakness implications from Password Policies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Studies about </a:t>
            </a:r>
            <a:r>
              <a:rPr lang="en-US" baseline="0" dirty="0" err="1" smtClean="0"/>
              <a:t>guessability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Cranor</a:t>
            </a:r>
            <a:r>
              <a:rPr lang="en-US" baseline="0" dirty="0" smtClean="0"/>
              <a:t>, Lamb, </a:t>
            </a:r>
            <a:r>
              <a:rPr lang="en-US" baseline="0" dirty="0" err="1" smtClean="0"/>
              <a:t>Bonneau</a:t>
            </a:r>
            <a:r>
              <a:rPr lang="en-US" baseline="0" dirty="0" smtClean="0"/>
              <a:t>) showed: Password policies influence </a:t>
            </a:r>
            <a:r>
              <a:rPr lang="en-US" baseline="0" dirty="0" err="1" smtClean="0"/>
              <a:t>guessability</a:t>
            </a:r>
            <a:r>
              <a:rPr lang="en-US" baseline="0" dirty="0" smtClean="0"/>
              <a:t> and usability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Useability</a:t>
            </a:r>
            <a:r>
              <a:rPr lang="en-US" baseline="0" dirty="0" smtClean="0">
                <a:sym typeface="Wingdings" panose="05000000000000000000" pitchFamily="2" charset="2"/>
              </a:rPr>
              <a:t> problem (e.</a:t>
            </a:r>
            <a:r>
              <a:rPr lang="en-US" baseline="0" dirty="0" smtClean="0"/>
              <a:t> Passwords get longer and more complicated to be more secure, hard to input </a:t>
            </a:r>
            <a:r>
              <a:rPr lang="en-US" baseline="0" dirty="0" smtClean="0">
                <a:sym typeface="Wingdings" panose="05000000000000000000" pitchFamily="2" charset="2"/>
              </a:rPr>
              <a:t>on mobile phone)</a:t>
            </a:r>
          </a:p>
          <a:p>
            <a:pPr marL="457200" lvl="1" indent="0">
              <a:buFontTx/>
              <a:buNone/>
            </a:pPr>
            <a:endParaRPr lang="en-US" baseline="0" dirty="0" smtClean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http://resources.infosecinstitute.com/beyond-password-length-complexity/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Study, 2014, of 5000 production PWs compliant to PCI-DSS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Payment Card Industry Data Security Standard</a:t>
            </a:r>
            <a:r>
              <a:rPr lang="en-US" baseline="0" dirty="0" smtClean="0">
                <a:sym typeface="Wingdings" panose="05000000000000000000" pitchFamily="2" charset="2"/>
              </a:rPr>
              <a:t>) policy: &gt;7, numeric and alphanumeric characters, one upper and one lower case letter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Avg. : 9,6 (length), 1.1 (upper), 6,1 (lower), 2,2 (numbers), 0,2 (special chars)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Uppercase letter mostly the first letter and 86% the only one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Single numbers very common (41%), also years between 1900-2015 (20%)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Only 1 special character (90%),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(“!” – 29%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“.” – 19%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“@” – 15%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and hash “#” – 14%)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Multiply special chars: 68% only repeating the same symbol (e.g. ###)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13% adopting Default-Password-changing pattern (e.g.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defPW-ebay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defPW-facebook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…)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10% use password similar to username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75% matched a dictionary entry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168,000 English language words)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Keyboard pattern: 7%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Polcies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become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extrem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complex to protect against all those patterns, they have to adapt…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BUT usability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memoreability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 can’t be increased!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  <a:sym typeface="Wingdings" panose="05000000000000000000" pitchFamily="2" charset="2"/>
              </a:rPr>
              <a:t> vicious cycle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73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870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215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sz="1200" dirty="0" err="1" smtClean="0"/>
              <a:t>Silver</a:t>
            </a:r>
            <a:r>
              <a:rPr lang="de-DE" sz="1200" dirty="0" smtClean="0"/>
              <a:t> et al.: </a:t>
            </a:r>
            <a:r>
              <a:rPr lang="en-US" sz="1200" dirty="0" smtClean="0"/>
              <a:t>Password Managers: Attacks and Defenses, </a:t>
            </a:r>
            <a:r>
              <a:rPr lang="en-US" sz="1200" dirty="0" smtClean="0">
                <a:hlinkClick r:id="rId3"/>
              </a:rPr>
              <a:t>https://crypto.stanford.edu/~dabo/pubs/abstracts/pwdmgrBrowser.html</a:t>
            </a:r>
            <a:r>
              <a:rPr lang="en-US" sz="1200" dirty="0" smtClean="0"/>
              <a:t> </a:t>
            </a:r>
            <a:endParaRPr lang="de-DE" sz="120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Password Manager: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Single Point of Failure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Weak implementations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Autofill </a:t>
            </a:r>
            <a:r>
              <a:rPr lang="en-US" baseline="0" dirty="0" err="1" smtClean="0"/>
              <a:t>polcies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sweep attacks over rogue access point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Web/</a:t>
            </a:r>
            <a:r>
              <a:rPr lang="en-US" baseline="0" dirty="0" err="1" smtClean="0">
                <a:sym typeface="Wingdings" panose="05000000000000000000" pitchFamily="2" charset="2"/>
              </a:rPr>
              <a:t>Bookmarklet</a:t>
            </a:r>
            <a:r>
              <a:rPr lang="en-US" baseline="0" dirty="0" smtClean="0">
                <a:sym typeface="Wingdings" panose="05000000000000000000" pitchFamily="2" charset="2"/>
              </a:rPr>
              <a:t> flaws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User Interface flaws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Password Generator flaws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>
                <a:sym typeface="Wingdings" panose="05000000000000000000" pitchFamily="2" charset="2"/>
              </a:rPr>
              <a:t>LastPass</a:t>
            </a:r>
            <a:r>
              <a:rPr lang="en-US" baseline="0" dirty="0" smtClean="0">
                <a:sym typeface="Wingdings" panose="05000000000000000000" pitchFamily="2" charset="2"/>
              </a:rPr>
              <a:t> Breach 15. June 2015: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 </a:t>
            </a:r>
          </a:p>
          <a:p>
            <a:pPr marL="1085850" lvl="2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LastPass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 account email addresses, password reminders, server per user salts, and authentication hashes were compromised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80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Passwords were designed in the 1960s</a:t>
            </a:r>
            <a:r>
              <a:rPr lang="en-US" baseline="0" dirty="0" smtClean="0"/>
              <a:t> to regulate access to files on large, shared mainframe computers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Originally not much personal data was accessible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Now: Passwords can access almost any personal data, that form your digital identity!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Order tickets</a:t>
            </a:r>
            <a:r>
              <a:rPr lang="en-US" baseline="0" dirty="0" smtClean="0"/>
              <a:t>, clothing, library, …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Cloud accounts full of personal data (photos, music, movies,…)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Online banking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Digital identity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 is information used to represent entities in information systems. Those entities may be persons,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organisations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, machines, or more abstract resources such as software processes.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The term digital identity has three distinct senses: social, legal, and computational</a:t>
            </a:r>
          </a:p>
          <a:p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Together with Internet of things  digital/virtual and </a:t>
            </a:r>
            <a:r>
              <a:rPr lang="en-US" baseline="0" dirty="0" err="1" smtClean="0">
                <a:sym typeface="Wingdings" panose="05000000000000000000" pitchFamily="2" charset="2"/>
              </a:rPr>
              <a:t>reallife</a:t>
            </a:r>
            <a:r>
              <a:rPr lang="en-US" baseline="0" dirty="0" smtClean="0">
                <a:sym typeface="Wingdings" panose="05000000000000000000" pitchFamily="2" charset="2"/>
              </a:rPr>
              <a:t> separation becomes fuzzy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>
                <a:sym typeface="Wingdings" panose="05000000000000000000" pitchFamily="2" charset="2"/>
              </a:rPr>
              <a:t> doesn’t scale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789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smtClean="0"/>
              <a:t>Multi Factor Authentication: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Biometrics, Second Channel, Second device, Behavior, …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FIDO alliance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ast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ID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entity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Bitstream Charter" pitchFamily="2" charset="0"/>
                <a:ea typeface="+mn-ea"/>
                <a:cs typeface="+mn-cs"/>
              </a:rPr>
              <a:t>nline</a:t>
            </a:r>
            <a:r>
              <a:rPr lang="en-US" baseline="0" dirty="0" smtClean="0"/>
              <a:t>) U2F (universal second factor framework)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Usability problem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Biometrics false negatives (Fingerprint, Voice,…)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Authentication becomes a long process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Revocation/Recovery not possible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677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045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Password </a:t>
            </a:r>
            <a:r>
              <a:rPr lang="de-DE" dirty="0" err="1" smtClean="0"/>
              <a:t>guessability</a:t>
            </a:r>
            <a:r>
              <a:rPr lang="de-DE" dirty="0" smtClean="0"/>
              <a:t> </a:t>
            </a:r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Policy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complexity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increases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usability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decreases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Vicious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cycle</a:t>
            </a:r>
            <a:r>
              <a:rPr lang="de-DE" baseline="0" dirty="0" smtClean="0">
                <a:sym typeface="Wingdings" panose="05000000000000000000" pitchFamily="2" charset="2"/>
              </a:rPr>
              <a:t>  </a:t>
            </a:r>
            <a:r>
              <a:rPr lang="de-DE" baseline="0" dirty="0" err="1" smtClean="0">
                <a:sym typeface="Wingdings" panose="05000000000000000000" pitchFamily="2" charset="2"/>
              </a:rPr>
              <a:t>we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have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to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get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rid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of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password</a:t>
            </a:r>
            <a:r>
              <a:rPr lang="de-DE" baseline="0" dirty="0" smtClean="0">
                <a:sym typeface="Wingdings" panose="05000000000000000000" pitchFamily="2" charset="2"/>
              </a:rPr>
              <a:t> </a:t>
            </a:r>
            <a:r>
              <a:rPr lang="de-DE" baseline="0" dirty="0" err="1" smtClean="0">
                <a:sym typeface="Wingdings" panose="05000000000000000000" pitchFamily="2" charset="2"/>
              </a:rPr>
              <a:t>systems</a:t>
            </a:r>
            <a:r>
              <a:rPr lang="de-DE" baseline="0" dirty="0" smtClean="0">
                <a:sym typeface="Wingdings" panose="05000000000000000000" pitchFamily="2" charset="2"/>
              </a:rPr>
              <a:t>!!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Password less authentication: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Multi factors and not only factors based on human conscious behavior, also unconscious like eye tracking, typing</a:t>
            </a:r>
            <a:r>
              <a:rPr lang="en-US" baseline="0" dirty="0" smtClean="0"/>
              <a:t> behavior, etc…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375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76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Some alarming statistics from </a:t>
            </a:r>
            <a:r>
              <a:rPr lang="en-US" b="1" dirty="0" smtClean="0"/>
              <a:t>2014</a:t>
            </a:r>
            <a:r>
              <a:rPr lang="en-US" dirty="0" smtClean="0"/>
              <a:t> from: </a:t>
            </a:r>
            <a:r>
              <a:rPr lang="en-US" b="1" dirty="0" smtClean="0"/>
              <a:t>CNN,</a:t>
            </a:r>
            <a:r>
              <a:rPr lang="en-US" b="1" baseline="0" dirty="0" smtClean="0"/>
              <a:t> TheVerge</a:t>
            </a:r>
            <a:r>
              <a:rPr lang="en-US" b="1" dirty="0" smtClean="0"/>
              <a:t>, Apple.com</a:t>
            </a:r>
            <a:r>
              <a:rPr lang="en-US" b="1" baseline="0" dirty="0" smtClean="0"/>
              <a:t> </a:t>
            </a:r>
            <a:r>
              <a:rPr lang="en-US" b="1" dirty="0" smtClean="0"/>
              <a:t>etc.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91% of</a:t>
            </a:r>
            <a:r>
              <a:rPr lang="en-US" baseline="0" dirty="0" smtClean="0"/>
              <a:t> Passwords are one of the 1000 most common PWs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74% of people reuse the same PW for multiple accounts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Only 44% change their PW once created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More than 50% forget their passwords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“password” and “123456” most common PW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80% of security incidents caused by weak admin PWs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6 char PW guessable in under 10 Minutes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&gt; 378 million people victims of cyber crime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53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Big breaches led to services like: https://haveibeenpwned.com/ where you can search if your Email got </a:t>
            </a:r>
            <a:r>
              <a:rPr lang="en-US" baseline="0" smtClean="0"/>
              <a:t>owned (from 184 Million owned accounts so far)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5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0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 Password theft has a diversity of attacks, that’s why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aiming to present you now my survey of attacks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56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Weaknesses and attacks classified by 5</a:t>
            </a:r>
            <a:r>
              <a:rPr lang="en-US" baseline="0" dirty="0" smtClean="0"/>
              <a:t> authentication perspectives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50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Keylogger</a:t>
            </a:r>
            <a:r>
              <a:rPr lang="en-US" baseline="0" dirty="0" smtClean="0"/>
              <a:t> and Trojans are special kinds of malware, often with main purpose of stealing passwords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Keylogger</a:t>
            </a:r>
            <a:r>
              <a:rPr lang="en-US" baseline="0" dirty="0" smtClean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Easiest kind of Malware to spy on keystrokes and thereby steal passwords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http://resources.infosecinstitute.com/keyloggers-how-they-work-and-more/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tutorials building </a:t>
            </a:r>
            <a:r>
              <a:rPr lang="en-US" baseline="0" dirty="0" err="1" smtClean="0"/>
              <a:t>keyloggers</a:t>
            </a:r>
            <a:r>
              <a:rPr lang="en-US" baseline="0" dirty="0" smtClean="0"/>
              <a:t> (SW and HW)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Hooks-based, </a:t>
            </a:r>
            <a:r>
              <a:rPr lang="en-US" baseline="0" dirty="0" err="1" smtClean="0"/>
              <a:t>WinAPI</a:t>
            </a:r>
            <a:r>
              <a:rPr lang="en-US" baseline="0" dirty="0" smtClean="0"/>
              <a:t> based, Kernel-based or HW based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January 2015</a:t>
            </a:r>
            <a:r>
              <a:rPr lang="en-US" sz="1400" baseline="0" dirty="0" smtClean="0"/>
              <a:t>: </a:t>
            </a:r>
            <a:r>
              <a:rPr lang="en-US" sz="1400" baseline="0" dirty="0" err="1" smtClean="0"/>
              <a:t>KeySweeper</a:t>
            </a:r>
            <a:r>
              <a:rPr lang="en-US" sz="1400" baseline="0" dirty="0" smtClean="0"/>
              <a:t> – HW </a:t>
            </a:r>
            <a:r>
              <a:rPr lang="en-US" sz="1400" baseline="0" dirty="0" err="1" smtClean="0"/>
              <a:t>keylogger</a:t>
            </a:r>
            <a:r>
              <a:rPr lang="en-US" sz="1400" baseline="0" dirty="0" smtClean="0"/>
              <a:t> for wireless Microsoft keyboards as stealthy USB charger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Trojan Horses: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Original purpose to remote control a victims machine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Often comes with features to automatically steal stored passwords (logon, browser, email, messenger, …)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Man-In-The-Browser: Zeus https://en.wikipedia.org/wiki/Zeus_(malware) banking </a:t>
            </a:r>
            <a:r>
              <a:rPr lang="en-US" baseline="0" dirty="0" err="1" smtClean="0"/>
              <a:t>trojan</a:t>
            </a:r>
            <a:endParaRPr lang="en-US" baseline="0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3. August 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911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3"/>
          <p:cNvGrpSpPr>
            <a:grpSpLocks/>
          </p:cNvGrpSpPr>
          <p:nvPr userDrawn="1"/>
        </p:nvGrpSpPr>
        <p:grpSpPr bwMode="auto">
          <a:xfrm>
            <a:off x="6948264" y="6436426"/>
            <a:ext cx="775467" cy="304942"/>
            <a:chOff x="4556" y="412"/>
            <a:chExt cx="1051" cy="436"/>
          </a:xfrm>
        </p:grpSpPr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4556" y="412"/>
              <a:ext cx="1051" cy="4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de-DE" dirty="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pic>
          <p:nvPicPr>
            <p:cNvPr id="20" name="Picture 31" descr="cased_quer.tif                                                 0001BD8B&#10;kraenkvisuell                  C41A40F3: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30" y="519"/>
              <a:ext cx="974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B90F2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dirty="0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642117" cy="944562"/>
          </a:xfrm>
        </p:spPr>
        <p:txBody>
          <a:bodyPr lIns="0" tIns="0" r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0F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/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5" name="Fußzeilenplatzhalter 3"/>
          <p:cNvSpPr txBox="1">
            <a:spLocks/>
          </p:cNvSpPr>
          <p:nvPr userDrawn="1"/>
        </p:nvSpPr>
        <p:spPr>
          <a:xfrm>
            <a:off x="252413" y="6489700"/>
            <a:ext cx="7200900" cy="23177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lt"/>
                <a:cs typeface="Tahoma" pitchFamily="34" charset="0"/>
              </a:defRPr>
            </a:lvl1pPr>
          </a:lstStyle>
          <a:p>
            <a:pPr lvl="0"/>
            <a:r>
              <a:rPr lang="de-DE" noProof="0" dirty="0" smtClean="0"/>
              <a:t>30.07.2015  |  TU Darmstadt  |  </a:t>
            </a:r>
            <a:r>
              <a:rPr lang="en-US" dirty="0" smtClean="0"/>
              <a:t>Privacy in a Ubiquitously Connected World  </a:t>
            </a:r>
            <a:r>
              <a:rPr lang="de-DE" noProof="0" dirty="0" smtClean="0"/>
              <a:t>|  Sebastian Funke</a:t>
            </a:r>
          </a:p>
          <a:p>
            <a:pPr lvl="0"/>
            <a:endParaRPr lang="de-DE" noProof="0" dirty="0"/>
          </a:p>
        </p:txBody>
      </p:sp>
      <p:pic>
        <p:nvPicPr>
          <p:cNvPr id="25" name="Picture 2" descr="sit_85mm_p33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344" y="6498100"/>
            <a:ext cx="936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9465" y="980728"/>
            <a:ext cx="2033015" cy="83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460472" cy="4479943"/>
          </a:xfrm>
          <a:prstGeom prst="rect">
            <a:avLst/>
          </a:prstGeom>
        </p:spPr>
        <p:txBody>
          <a:bodyPr/>
          <a:lstStyle>
            <a:lvl1pPr>
              <a:buClr>
                <a:srgbClr val="B90F22"/>
              </a:buClr>
              <a:defRPr/>
            </a:lvl1pPr>
            <a:lvl2pPr>
              <a:buClr>
                <a:srgbClr val="B90F22"/>
              </a:buClr>
              <a:defRPr/>
            </a:lvl2pPr>
            <a:lvl3pPr>
              <a:buClr>
                <a:srgbClr val="B90F22"/>
              </a:buClr>
              <a:defRPr/>
            </a:lvl3pPr>
            <a:lvl4pPr>
              <a:buClr>
                <a:srgbClr val="B90F22"/>
              </a:buClr>
              <a:defRPr/>
            </a:lvl4pPr>
            <a:lvl5pPr>
              <a:buClr>
                <a:srgbClr val="B90F22"/>
              </a:buClr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69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887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460472" cy="4479943"/>
          </a:xfrm>
        </p:spPr>
        <p:txBody>
          <a:bodyPr/>
          <a:lstStyle>
            <a:lvl1pPr>
              <a:buClr>
                <a:srgbClr val="B90F22"/>
              </a:buClr>
              <a:defRPr/>
            </a:lvl1pPr>
            <a:lvl2pPr>
              <a:buClr>
                <a:srgbClr val="B90F22"/>
              </a:buClr>
              <a:defRPr/>
            </a:lvl2pPr>
            <a:lvl3pPr>
              <a:buClr>
                <a:srgbClr val="B90F22"/>
              </a:buClr>
              <a:defRPr/>
            </a:lvl3pPr>
            <a:lvl4pPr>
              <a:buClr>
                <a:srgbClr val="B90F22"/>
              </a:buClr>
              <a:defRPr/>
            </a:lvl4pPr>
            <a:lvl5pPr>
              <a:buClr>
                <a:srgbClr val="B90F22"/>
              </a:buClr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58775" y="1592263"/>
            <a:ext cx="4135438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86314" y="1592263"/>
            <a:ext cx="4105274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7620" y="1620000"/>
            <a:ext cx="5000660" cy="45061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8776" y="1620000"/>
            <a:ext cx="3106738" cy="45061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4000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28801"/>
            <a:ext cx="5486400" cy="279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6421455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6421455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32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488950"/>
            <a:ext cx="664211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620000"/>
            <a:ext cx="838846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0F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57958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252412" y="6489700"/>
            <a:ext cx="7703963" cy="23177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lt"/>
                <a:cs typeface="Tahoma" pitchFamily="34" charset="0"/>
              </a:defRPr>
            </a:lvl1pPr>
          </a:lstStyle>
          <a:p>
            <a:pPr lvl="0"/>
            <a:r>
              <a:rPr lang="de-DE" noProof="0" dirty="0" smtClean="0"/>
              <a:t>30.07.2015  |  TU</a:t>
            </a:r>
            <a:r>
              <a:rPr lang="de-DE" baseline="0" noProof="0" dirty="0" smtClean="0"/>
              <a:t> </a:t>
            </a:r>
            <a:r>
              <a:rPr lang="de-DE" noProof="0" dirty="0" smtClean="0"/>
              <a:t>Darmstadt  |  </a:t>
            </a:r>
            <a:r>
              <a:rPr lang="en-US" dirty="0" smtClean="0"/>
              <a:t>Privacy in a Ubiquitously Connected World  </a:t>
            </a:r>
            <a:r>
              <a:rPr lang="de-DE" noProof="0" dirty="0" smtClean="0"/>
              <a:t>|  Sebastian Funke	       </a:t>
            </a:r>
            <a:fld id="{8E9B2640-8CD7-45FF-9440-54608BC46479}" type="slidenum">
              <a:rPr lang="de-DE" noProof="0" smtClean="0"/>
              <a:pPr lvl="0"/>
              <a:t>‹Nr.›</a:t>
            </a:fld>
            <a:endParaRPr lang="de-DE" noProof="0" dirty="0" smtClean="0"/>
          </a:p>
          <a:p>
            <a:pPr lvl="0"/>
            <a:endParaRPr lang="de-DE" noProof="0" dirty="0"/>
          </a:p>
        </p:txBody>
      </p: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6537" y="495426"/>
            <a:ext cx="2033015" cy="83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sit_85mm_p334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43" y="6517269"/>
            <a:ext cx="936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B90F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1" name="Line 15"/>
          <p:cNvSpPr>
            <a:spLocks noChangeShapeType="1"/>
          </p:cNvSpPr>
          <p:nvPr userDrawn="1"/>
        </p:nvSpPr>
        <p:spPr bwMode="auto">
          <a:xfrm>
            <a:off x="252413" y="630932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  <p:sp>
        <p:nvSpPr>
          <p:cNvPr id="13" name="Fußzeilenplatzhalter 3"/>
          <p:cNvSpPr txBox="1">
            <a:spLocks/>
          </p:cNvSpPr>
          <p:nvPr userDrawn="1"/>
        </p:nvSpPr>
        <p:spPr>
          <a:xfrm>
            <a:off x="252412" y="6489700"/>
            <a:ext cx="7703963" cy="23177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n-lt"/>
                <a:cs typeface="Tahoma" pitchFamily="34" charset="0"/>
              </a:defRPr>
            </a:lvl1pPr>
          </a:lstStyle>
          <a:p>
            <a:pPr lvl="0"/>
            <a:r>
              <a:rPr lang="de-DE" noProof="0" dirty="0" smtClean="0"/>
              <a:t>30.07.2015  |  TU</a:t>
            </a:r>
            <a:r>
              <a:rPr lang="de-DE" baseline="0" noProof="0" dirty="0" smtClean="0"/>
              <a:t> </a:t>
            </a:r>
            <a:r>
              <a:rPr lang="de-DE" noProof="0" dirty="0" smtClean="0"/>
              <a:t>Darmstadt  |  </a:t>
            </a:r>
            <a:r>
              <a:rPr lang="en-US" dirty="0" smtClean="0"/>
              <a:t>Privacy in a Ubiquitously Connected World  </a:t>
            </a:r>
            <a:r>
              <a:rPr lang="de-DE" noProof="0" dirty="0" smtClean="0"/>
              <a:t>|  Sebastian Funke	       </a:t>
            </a:r>
            <a:fld id="{8E9B2640-8CD7-45FF-9440-54608BC46479}" type="slidenum">
              <a:rPr lang="de-DE" noProof="0" smtClean="0"/>
              <a:pPr lvl="0"/>
              <a:t>‹Nr.›</a:t>
            </a:fld>
            <a:endParaRPr lang="de-DE" noProof="0" dirty="0" smtClean="0"/>
          </a:p>
          <a:p>
            <a:pPr lvl="0"/>
            <a:endParaRPr lang="de-DE" noProof="0" dirty="0"/>
          </a:p>
        </p:txBody>
      </p:sp>
      <p:pic>
        <p:nvPicPr>
          <p:cNvPr id="15" name="Picture 2" descr="sit_85mm_p33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43" y="6517269"/>
            <a:ext cx="936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8"/>
          <p:cNvSpPr>
            <a:spLocks noChangeArrowheads="1"/>
          </p:cNvSpPr>
          <p:nvPr userDrawn="1"/>
        </p:nvSpPr>
        <p:spPr bwMode="auto">
          <a:xfrm>
            <a:off x="251520" y="6341194"/>
            <a:ext cx="8642350" cy="144463"/>
          </a:xfrm>
          <a:prstGeom prst="rect">
            <a:avLst/>
          </a:prstGeom>
          <a:solidFill>
            <a:srgbClr val="B90F22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endParaRPr lang="de-DE" dirty="0">
              <a:latin typeface="+mn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4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9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Font typeface="Wingdings" pitchFamily="2" charset="2"/>
        <a:buNone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1" fontAlgn="base" hangingPunct="1">
        <a:lnSpc>
          <a:spcPct val="130000"/>
        </a:lnSpc>
        <a:spcBef>
          <a:spcPts val="200"/>
        </a:spcBef>
        <a:spcAft>
          <a:spcPts val="230"/>
        </a:spcAft>
        <a:buClr>
          <a:srgbClr val="C00000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co.uk/news/archive/2013-05/28/password-cracking/viewall" TargetMode="External"/><Relationship Id="rId2" Type="http://schemas.openxmlformats.org/officeDocument/2006/relationships/hyperlink" Target="http://www.wired.com/2012/11/ff-mat-honan-password-hac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isualistan.com/2014/11/is-password-dead-infographic.html" TargetMode="External"/><Relationship Id="rId4" Type="http://schemas.openxmlformats.org/officeDocument/2006/relationships/hyperlink" Target="http://resources.infosecinstitute.com/beyond-password-length-complexity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ecleartech.com/wp-content/uploads/XKCD-password_strength-par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8" y="2545885"/>
            <a:ext cx="8377675" cy="37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58775" y="563562"/>
            <a:ext cx="6642117" cy="1570038"/>
          </a:xfr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/>
          <a:lstStyle/>
          <a:p>
            <a:r>
              <a:rPr lang="en-US" sz="4400" dirty="0" smtClean="0">
                <a:latin typeface="+mn-lt"/>
              </a:rPr>
              <a:t>Password is Dead </a:t>
            </a:r>
            <a:r>
              <a:rPr lang="en-US" sz="2700" dirty="0" smtClean="0">
                <a:latin typeface="+mn-lt"/>
              </a:rPr>
              <a:t>– </a:t>
            </a:r>
            <a:br>
              <a:rPr lang="en-US" sz="2700" dirty="0" smtClean="0">
                <a:latin typeface="+mn-lt"/>
              </a:rPr>
            </a:br>
            <a:r>
              <a:rPr lang="en-US" sz="2700" dirty="0" smtClean="0">
                <a:latin typeface="+mn-lt"/>
              </a:rPr>
              <a:t>A Survey of Attacks</a:t>
            </a:r>
            <a:endParaRPr lang="en-US" sz="27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44008" y="6141655"/>
            <a:ext cx="45365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http://thecleartech.com/wp-content/uploads/XKCD-password_strength-part1.png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Web and browser attacks</a:t>
            </a: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Compromised websites (XSS)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Form grabbing</a:t>
            </a:r>
          </a:p>
          <a:p>
            <a:pPr marL="358775" lvl="2" indent="0">
              <a:buNone/>
            </a:pP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Malicious browser extensions</a:t>
            </a:r>
            <a:endParaRPr lang="en-US" kern="0" dirty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Zombie Browser Pack</a:t>
            </a:r>
          </a:p>
        </p:txBody>
      </p:sp>
      <p:pic>
        <p:nvPicPr>
          <p:cNvPr id="15362" name="Picture 2" descr="http://www.eukhost.com/blog/wp-content/uploads/2014/07/browser-plugin-securit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"/>
          <a:stretch/>
        </p:blipFill>
        <p:spPr bwMode="auto">
          <a:xfrm>
            <a:off x="451106" y="4030780"/>
            <a:ext cx="2346225" cy="230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Client-based attacks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052321" y="7993375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http://goo.gl/yIf1zO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2281542" y="9503625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goo.gl/yIf1zO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goo.gl/PfQhUW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https://goo.gl/YWTNpL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908482" y="5771549"/>
            <a:ext cx="5932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www.eukhost.com/blog/wp-content/uploads/2014/07/browser-plugin-security.jpg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oi48.tinypic.com/nprmt3.jpg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https://lh5.ggpht.com/_MIqc395dv38/Sn8L1wAmmPI/AAAAAAAAAU0/GPllCeNZzNI/s1600-h/chromexss%5B3%5D.png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3" y="1482046"/>
            <a:ext cx="2174409" cy="23779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3793047"/>
            <a:ext cx="4333730" cy="21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kern="0" dirty="0" smtClean="0"/>
              <a:t>Online attack or offline attack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Real-time MITM attacks (TLS stripping)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Offline attacks on network dump</a:t>
            </a:r>
          </a:p>
          <a:p>
            <a:pPr marL="358775" lvl="2" indent="0">
              <a:buNone/>
            </a:pPr>
            <a:endParaRPr lang="en-US" kern="0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Eavesdropping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MITM attacks: Wire-Tapping, Network sniffing (Wireshark)</a:t>
            </a:r>
          </a:p>
          <a:p>
            <a:pPr marL="0" indent="0"/>
            <a:endParaRPr lang="en-US" kern="0" dirty="0"/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Impersonation 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IP/MAC Spoofing (</a:t>
            </a:r>
            <a:r>
              <a:rPr lang="en-US" kern="0" dirty="0"/>
              <a:t>Cain &amp; Abel</a:t>
            </a:r>
            <a:r>
              <a:rPr lang="en-US" kern="0" dirty="0" smtClean="0"/>
              <a:t>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Replay 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Session hijacking (</a:t>
            </a:r>
            <a:r>
              <a:rPr lang="en-US" kern="0" dirty="0" err="1" smtClean="0"/>
              <a:t>zANTI</a:t>
            </a:r>
            <a:r>
              <a:rPr lang="en-US" kern="0" dirty="0" smtClean="0"/>
              <a:t>)</a:t>
            </a:r>
          </a:p>
          <a:p>
            <a:pPr marL="701675" lvl="2" indent="-342900">
              <a:buFont typeface="Symbol" panose="05050102010706020507" pitchFamily="18" charset="2"/>
              <a:buChar char="-"/>
            </a:pPr>
            <a:endParaRPr lang="en-US" kern="0" dirty="0" smtClean="0"/>
          </a:p>
          <a:p>
            <a:pPr marL="0" indent="0"/>
            <a:endParaRPr lang="en-US" kern="0" dirty="0" smtClean="0"/>
          </a:p>
        </p:txBody>
      </p:sp>
      <p:pic>
        <p:nvPicPr>
          <p:cNvPr id="5" name="Picture 6" descr="http://www.e-authentication.gov.hk/images/pic/332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82" y="3822442"/>
            <a:ext cx="11620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blogs.lawyers.com/wp-content/uploads/2012/02/impersonate-masked-man-computer-300x1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86" y="4514676"/>
            <a:ext cx="2271164" cy="15065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Transport-based attacks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3956153" y="5807555"/>
            <a:ext cx="5187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www.e-authentication.gov.hk/images/pic/332_1.jpg</a:t>
            </a:r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blogs.lawyers.com/wp-content/uploads/2012/02/impersonate-masked-man-computer-300x199.jpg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http://www.miami.com/sites/migration.miami.com/files/images/Get-Connected-24.jpg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478" y="1471909"/>
            <a:ext cx="1872208" cy="17915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feld 2"/>
          <p:cNvSpPr txBox="1"/>
          <p:nvPr/>
        </p:nvSpPr>
        <p:spPr>
          <a:xfrm>
            <a:off x="7584760" y="2144842"/>
            <a:ext cx="515632" cy="384721"/>
          </a:xfrm>
          <a:prstGeom prst="rect">
            <a:avLst/>
          </a:prstGeom>
          <a:blipFill dpi="0" rotWithShape="1"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79000"/>
                    </a:prstClr>
                  </a:outerShdw>
                </a:effectLst>
              </a:rPr>
              <a:t>PW</a:t>
            </a:r>
            <a:endParaRPr lang="en-US" sz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79000"/>
                  </a:prstClr>
                </a:outerShdw>
              </a:effectLst>
            </a:endParaRPr>
          </a:p>
          <a:p>
            <a:pPr algn="ctr"/>
            <a:endParaRPr lang="en-US" sz="500" b="1" dirty="0">
              <a:effectLst>
                <a:outerShdw blurRad="50800" dist="38100" dir="2700000" algn="tl" rotWithShape="0">
                  <a:prstClr val="black">
                    <a:alpha val="79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00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err="1" smtClean="0"/>
              <a:t>Bruteforcing</a:t>
            </a: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Attacker tries all combinations </a:t>
            </a:r>
            <a:br>
              <a:rPr lang="en-US" kern="0" dirty="0"/>
            </a:br>
            <a:r>
              <a:rPr lang="en-US" kern="0" dirty="0" smtClean="0"/>
              <a:t>of </a:t>
            </a:r>
            <a:r>
              <a:rPr lang="en-US" kern="0" dirty="0"/>
              <a:t>possible </a:t>
            </a:r>
            <a:r>
              <a:rPr lang="en-US" kern="0" dirty="0" smtClean="0"/>
              <a:t>characters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100% success </a:t>
            </a:r>
            <a:r>
              <a:rPr lang="en-US" kern="0" dirty="0" smtClean="0"/>
              <a:t>rate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BUT: Exponential complexity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Password length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BUT: Entropy stays the same</a:t>
            </a:r>
            <a:endParaRPr lang="en-US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BUT: CPU speed 2x all 2 years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Password </a:t>
            </a:r>
            <a:r>
              <a:rPr lang="en-US" kern="0" dirty="0" err="1" smtClean="0"/>
              <a:t>Crackability</a:t>
            </a:r>
            <a:endParaRPr lang="en-US" kern="0" dirty="0" smtClean="0"/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Server-based attacks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5076056" y="5869110"/>
            <a:ext cx="3843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</a:t>
            </a:r>
            <a:endParaRPr lang="de-DE" sz="800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Joseph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Bonneau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The science of </a:t>
            </a:r>
            <a:r>
              <a:rPr lang="en-US" sz="800" dirty="0" smtClean="0">
                <a:solidFill>
                  <a:schemeClr val="tx1">
                    <a:alpha val="20000"/>
                  </a:schemeClr>
                </a:solidFill>
              </a:rPr>
              <a:t>guessing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http://www.wired.co.uk/news/archive/2013-05/28/password-cracking/viewall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3707904" y="5373216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63" y="1770171"/>
            <a:ext cx="3835318" cy="118285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36" y="3132180"/>
            <a:ext cx="4393146" cy="2736930"/>
          </a:xfrm>
          <a:prstGeom prst="rect">
            <a:avLst/>
          </a:prstGeom>
        </p:spPr>
      </p:pic>
      <p:cxnSp>
        <p:nvCxnSpPr>
          <p:cNvPr id="11" name="Gerade Verbindung mit Pfeil 10"/>
          <p:cNvCxnSpPr/>
          <p:nvPr/>
        </p:nvCxnSpPr>
        <p:spPr>
          <a:xfrm flipV="1">
            <a:off x="3131840" y="4149080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11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836244"/>
              </p:ext>
            </p:extLst>
          </p:nvPr>
        </p:nvGraphicFramePr>
        <p:xfrm>
          <a:off x="539552" y="1844824"/>
          <a:ext cx="7906566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33918"/>
                <a:gridCol w="705168"/>
                <a:gridCol w="797243"/>
                <a:gridCol w="909955"/>
                <a:gridCol w="755968"/>
                <a:gridCol w="806768"/>
                <a:gridCol w="854393"/>
                <a:gridCol w="943153"/>
              </a:tblGrid>
              <a:tr h="370840">
                <a:tc gridSpan="8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Password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Length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Char</a:t>
                      </a:r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. Space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6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7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8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9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11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12</a:t>
                      </a:r>
                      <a:endParaRPr lang="en-US" sz="1600" b="1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 [0-9]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 </a:t>
                      </a:r>
                      <a:r>
                        <a:rPr lang="de-DE" sz="1400" baseline="0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ms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 </a:t>
                      </a:r>
                      <a:r>
                        <a:rPr lang="de-DE" sz="1400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ms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100 </a:t>
                      </a:r>
                      <a:r>
                        <a:rPr lang="de-DE" sz="1400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ms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 m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17 m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26 [a-z]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&lt;1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8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4 m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 h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 d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42 d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3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52 [</a:t>
                      </a:r>
                      <a:r>
                        <a:rPr lang="de-DE" sz="1600" b="1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A-Z;a-z</a:t>
                      </a:r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20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17 m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15 h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33 d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5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238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12.4</a:t>
                      </a:r>
                      <a:r>
                        <a:rPr lang="de-DE" sz="1400" baseline="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k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62 [A-Z;a-z;0-9]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58 s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 h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3 d</a:t>
                      </a:r>
                      <a:endParaRPr lang="en-US" sz="1400" dirty="0">
                        <a:solidFill>
                          <a:schemeClr val="tx1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5B5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159 d</a:t>
                      </a:r>
                      <a:endParaRPr lang="en-US" sz="1400" dirty="0">
                        <a:solidFill>
                          <a:schemeClr val="tx1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27 y</a:t>
                      </a:r>
                      <a:endParaRPr lang="en-US" sz="1400" dirty="0">
                        <a:solidFill>
                          <a:schemeClr val="tx1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solidFill>
                            <a:schemeClr val="tx1"/>
                          </a:solidFill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1.6k y</a:t>
                      </a:r>
                      <a:endParaRPr lang="en-US" sz="1400" dirty="0">
                        <a:solidFill>
                          <a:schemeClr val="tx1"/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102k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92 (+</a:t>
                      </a:r>
                      <a:r>
                        <a:rPr lang="de-DE" sz="1600" b="1" dirty="0" err="1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symbols</a:t>
                      </a:r>
                      <a:r>
                        <a:rPr lang="de-DE" sz="1600" b="1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13 m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21 h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84 d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22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2.1k</a:t>
                      </a:r>
                      <a:r>
                        <a:rPr lang="de-DE" sz="1400" baseline="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 </a:t>
                      </a:r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202k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smtClean="0">
                          <a:latin typeface="CMU Bright" panose="02000603000000000000" pitchFamily="2" charset="0"/>
                          <a:ea typeface="CMU Bright" panose="02000603000000000000" pitchFamily="2" charset="0"/>
                          <a:cs typeface="CMU Bright" panose="02000603000000000000" pitchFamily="2" charset="0"/>
                        </a:rPr>
                        <a:t>19m y</a:t>
                      </a:r>
                      <a:endParaRPr lang="en-US" sz="1400" dirty="0"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61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2202621"/>
            <a:ext cx="4657725" cy="331470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Dictionary 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Subset of </a:t>
            </a:r>
            <a:r>
              <a:rPr lang="en-US" kern="0" dirty="0" err="1" smtClean="0"/>
              <a:t>bruteforce</a:t>
            </a:r>
            <a:r>
              <a:rPr lang="en-US" kern="0" dirty="0" smtClean="0"/>
              <a:t> attack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Success depends on dictionary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Context-specific dictionaries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Country/Language specific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err="1" smtClean="0"/>
              <a:t>Webservice</a:t>
            </a:r>
            <a:r>
              <a:rPr lang="en-US" kern="0" dirty="0" smtClean="0"/>
              <a:t> specific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Victim specific</a:t>
            </a:r>
            <a:br>
              <a:rPr lang="en-US" kern="0" dirty="0" smtClean="0"/>
            </a:b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Dictionary generation: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Mangling rules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Character-by-Character Markov chain process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Weir et al.: PCFG (Probabilistic Context Free Grammar) technique</a:t>
            </a:r>
            <a:endParaRPr lang="en-US" kern="0" dirty="0"/>
          </a:p>
          <a:p>
            <a:pPr marL="0" indent="0"/>
            <a:endParaRPr lang="en-US" kern="0" dirty="0" smtClean="0"/>
          </a:p>
          <a:p>
            <a:pPr marL="0" indent="0"/>
            <a:endParaRPr lang="en-US" kern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Server-based attacks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932040" y="6159520"/>
            <a:ext cx="46306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 </a:t>
            </a:r>
            <a:r>
              <a:rPr lang="en-US" sz="800" dirty="0" smtClean="0">
                <a:solidFill>
                  <a:schemeClr val="tx1">
                    <a:alpha val="20000"/>
                  </a:schemeClr>
                </a:solidFill>
              </a:rPr>
              <a:t>Weir et al: Password 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Cracking Using Probabilistic Context-Free Grammars</a:t>
            </a:r>
          </a:p>
        </p:txBody>
      </p:sp>
    </p:spTree>
    <p:extLst>
      <p:ext uri="{BB962C8B-B14F-4D97-AF65-F5344CB8AC3E}">
        <p14:creationId xmlns:p14="http://schemas.microsoft.com/office/powerpoint/2010/main" val="191722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Rainbow/Lookup Tables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Offline attack only, against password hash’s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Pre-computed (reduced) lookup table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Limited only by Salt and storage constraints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err="1" smtClean="0"/>
              <a:t>Ophcrack</a:t>
            </a:r>
            <a:r>
              <a:rPr lang="en-US" kern="0" dirty="0" smtClean="0"/>
              <a:t>: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NT Hash</a:t>
            </a:r>
            <a:br>
              <a:rPr lang="en-US" kern="0" dirty="0" smtClean="0"/>
            </a:br>
            <a:r>
              <a:rPr lang="en-US" kern="0" dirty="0" err="1" smtClean="0"/>
              <a:t>Rainbowtables</a:t>
            </a:r>
            <a:r>
              <a:rPr lang="en-US" kern="0" dirty="0" smtClean="0"/>
              <a:t>:</a:t>
            </a:r>
          </a:p>
          <a:p>
            <a:pPr marL="881062" lvl="3" indent="-3429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881062" lvl="3" indent="-342900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pPr marL="881062" lvl="3" indent="-342900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All server-based attacks can be used hybrid and improved by using GPU and distributed cloud computation (Web Tables)</a:t>
            </a:r>
            <a:endParaRPr lang="en-US" kern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2.3 Server-based attacks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508104" y="6159520"/>
            <a:ext cx="3312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 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http://ophcrack.sourceforge.net/ophcrack_graph_prof.png</a:t>
            </a:r>
          </a:p>
        </p:txBody>
      </p:sp>
      <p:pic>
        <p:nvPicPr>
          <p:cNvPr id="20482" name="Picture 2" descr="tables_vi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21125"/>
            <a:ext cx="5523159" cy="21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2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b="1" kern="0" dirty="0" err="1" smtClean="0"/>
              <a:t>Guessability</a:t>
            </a:r>
            <a:r>
              <a:rPr lang="en-US" b="1" kern="0" dirty="0" smtClean="0"/>
              <a:t/>
            </a:r>
            <a:br>
              <a:rPr lang="en-US" b="1" kern="0" dirty="0" smtClean="0"/>
            </a:br>
            <a:r>
              <a:rPr lang="en-US" kern="0" dirty="0"/>
              <a:t>Ability to withstand guessing by a particular password</a:t>
            </a:r>
            <a:br>
              <a:rPr lang="en-US" kern="0" dirty="0"/>
            </a:br>
            <a:r>
              <a:rPr lang="en-US" kern="0" dirty="0"/>
              <a:t>cracker with particular training data, as a security metric</a:t>
            </a:r>
            <a:r>
              <a:rPr lang="en-US" kern="0" dirty="0" smtClean="0"/>
              <a:t>.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Statistics based on study of up to 70 million </a:t>
            </a:r>
            <a:r>
              <a:rPr lang="en-US" kern="0" dirty="0" smtClean="0"/>
              <a:t>password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Most common passwords: 123456, password, 12345678, qwerty, abc123, 111111, monkey, …</a:t>
            </a:r>
            <a:endParaRPr lang="en-US" kern="0" dirty="0"/>
          </a:p>
          <a:p>
            <a:pPr marL="0" indent="0"/>
            <a:endParaRPr lang="en-US" kern="0" dirty="0" smtClean="0"/>
          </a:p>
        </p:txBody>
      </p:sp>
      <p:pic>
        <p:nvPicPr>
          <p:cNvPr id="19458" name="Picture 2" descr="http://blog.wcgworld.com/wp-content/uploads/2013/02/dilbert-password-recovery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023807"/>
            <a:ext cx="5988851" cy="207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716016" y="594928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</a:t>
            </a:r>
            <a:endParaRPr lang="de-DE" sz="800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Joseph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Bonneau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The science of </a:t>
            </a:r>
            <a:r>
              <a:rPr lang="en-US" sz="800" dirty="0" smtClean="0">
                <a:solidFill>
                  <a:schemeClr val="tx1">
                    <a:alpha val="20000"/>
                  </a:schemeClr>
                </a:solidFill>
              </a:rPr>
              <a:t>guessing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http://blog.wcgworld.com/wp-content/uploads/2013/02/dilbert-password-recovery1.gif</a:t>
            </a:r>
            <a:endParaRPr lang="en-US" sz="800" dirty="0" smtClean="0">
              <a:solidFill>
                <a:schemeClr val="tx1">
                  <a:alpha val="20000"/>
                </a:schemeClr>
              </a:solidFill>
            </a:endParaRPr>
          </a:p>
          <a:p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b="1" kern="0" dirty="0" err="1" smtClean="0"/>
              <a:t>Guessability</a:t>
            </a:r>
            <a:endParaRPr lang="en-US" b="1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Password categories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Names, Key-Pattern, Context, Hobbies, Things we like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Common </a:t>
            </a:r>
            <a:r>
              <a:rPr lang="en-US" kern="0" dirty="0"/>
              <a:t>substitution pattern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/>
              <a:t>O, I, E, A -&gt; 0, 1, 3, 4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/>
              <a:t>S, I -&gt; $, </a:t>
            </a:r>
            <a:r>
              <a:rPr lang="en-US" kern="0" dirty="0" smtClean="0"/>
              <a:t>!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Most </a:t>
            </a:r>
            <a:r>
              <a:rPr lang="en-US" kern="0" dirty="0"/>
              <a:t>common symbols: !, @, #, *, </a:t>
            </a:r>
            <a:r>
              <a:rPr lang="en-US" kern="0" dirty="0" smtClean="0"/>
              <a:t>.</a:t>
            </a:r>
            <a:endParaRPr lang="en-US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74% reuse password for multiple accounts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Long passwords w/out symbols are stronger than short with symbols, but leads to easy guessable long </a:t>
            </a:r>
            <a:r>
              <a:rPr lang="en-US" kern="0" dirty="0" smtClean="0"/>
              <a:t>passwords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endParaRPr lang="en-US" kern="0" dirty="0"/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6444208" y="6141655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Joseph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Bonneau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: 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The science of guessing</a:t>
            </a:r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9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b="1" kern="0" dirty="0" err="1" smtClean="0"/>
              <a:t>Guessability</a:t>
            </a: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kern="0" dirty="0" smtClean="0"/>
              <a:t>2014: Study </a:t>
            </a:r>
            <a:r>
              <a:rPr lang="de-DE" kern="0" dirty="0" err="1" smtClean="0"/>
              <a:t>of</a:t>
            </a:r>
            <a:r>
              <a:rPr lang="de-DE" kern="0" dirty="0" smtClean="0"/>
              <a:t> 5000 PCI-DSS </a:t>
            </a:r>
            <a:r>
              <a:rPr lang="de-DE" kern="0" dirty="0" err="1" smtClean="0"/>
              <a:t>compliant</a:t>
            </a:r>
            <a:r>
              <a:rPr lang="de-DE" kern="0" dirty="0" smtClean="0"/>
              <a:t> </a:t>
            </a:r>
            <a:r>
              <a:rPr lang="de-DE" kern="0" dirty="0" err="1" smtClean="0"/>
              <a:t>production</a:t>
            </a:r>
            <a:r>
              <a:rPr lang="de-DE" kern="0" dirty="0" smtClean="0"/>
              <a:t> </a:t>
            </a:r>
            <a:r>
              <a:rPr lang="de-DE" kern="0" dirty="0" err="1" smtClean="0"/>
              <a:t>passwords</a:t>
            </a:r>
            <a:endParaRPr lang="en-US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86% </a:t>
            </a:r>
            <a:r>
              <a:rPr lang="de-DE" kern="0" dirty="0" err="1"/>
              <a:t>O</a:t>
            </a:r>
            <a:r>
              <a:rPr lang="de-DE" kern="0" dirty="0" err="1" smtClean="0"/>
              <a:t>nly</a:t>
            </a:r>
            <a:r>
              <a:rPr lang="de-DE" kern="0" dirty="0" smtClean="0"/>
              <a:t> 1 </a:t>
            </a:r>
            <a:r>
              <a:rPr lang="de-DE" kern="0" dirty="0" err="1" smtClean="0"/>
              <a:t>uppercase</a:t>
            </a:r>
            <a:r>
              <a:rPr lang="de-DE" kern="0" dirty="0" smtClean="0"/>
              <a:t> (</a:t>
            </a:r>
            <a:r>
              <a:rPr lang="de-DE" kern="0" dirty="0" err="1" smtClean="0"/>
              <a:t>mostly</a:t>
            </a:r>
            <a:r>
              <a:rPr lang="de-DE" kern="0" dirty="0" smtClean="0"/>
              <a:t> </a:t>
            </a:r>
            <a:r>
              <a:rPr lang="de-DE" kern="0" dirty="0" err="1" smtClean="0"/>
              <a:t>first</a:t>
            </a:r>
            <a:r>
              <a:rPr lang="de-DE" kern="0" dirty="0" smtClean="0"/>
              <a:t>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40% Single </a:t>
            </a:r>
            <a:r>
              <a:rPr lang="de-DE" kern="0" dirty="0" err="1" smtClean="0"/>
              <a:t>number</a:t>
            </a:r>
            <a:endParaRPr lang="de-DE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20% Year (1900-2015)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90% </a:t>
            </a:r>
            <a:r>
              <a:rPr lang="de-DE" kern="0" dirty="0" err="1" smtClean="0"/>
              <a:t>Only</a:t>
            </a:r>
            <a:r>
              <a:rPr lang="de-DE" kern="0" dirty="0" smtClean="0"/>
              <a:t> 1 </a:t>
            </a:r>
            <a:r>
              <a:rPr lang="de-DE" kern="0" dirty="0" err="1" smtClean="0"/>
              <a:t>symbol</a:t>
            </a:r>
            <a:endParaRPr lang="de-DE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68% </a:t>
            </a:r>
            <a:r>
              <a:rPr lang="de-DE" kern="0" dirty="0" err="1" smtClean="0"/>
              <a:t>Repeated</a:t>
            </a:r>
            <a:r>
              <a:rPr lang="de-DE" kern="0" dirty="0" smtClean="0"/>
              <a:t> </a:t>
            </a:r>
            <a:r>
              <a:rPr lang="de-DE" kern="0" dirty="0" err="1" smtClean="0"/>
              <a:t>symbol</a:t>
            </a:r>
            <a:endParaRPr lang="de-DE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10% Password </a:t>
            </a:r>
            <a:r>
              <a:rPr lang="de-DE" kern="0" dirty="0" err="1" smtClean="0"/>
              <a:t>similar</a:t>
            </a:r>
            <a:r>
              <a:rPr lang="de-DE" kern="0" dirty="0" smtClean="0"/>
              <a:t> </a:t>
            </a:r>
            <a:r>
              <a:rPr lang="de-DE" kern="0" dirty="0" err="1" smtClean="0"/>
              <a:t>to</a:t>
            </a:r>
            <a:r>
              <a:rPr lang="de-DE" kern="0" dirty="0" smtClean="0"/>
              <a:t> </a:t>
            </a:r>
            <a:r>
              <a:rPr lang="de-DE" kern="0" dirty="0" err="1" smtClean="0"/>
              <a:t>username</a:t>
            </a:r>
            <a:endParaRPr lang="de-DE" kern="0" dirty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13% Default </a:t>
            </a:r>
            <a:r>
              <a:rPr lang="de-DE" kern="0" dirty="0" err="1" smtClean="0"/>
              <a:t>password</a:t>
            </a:r>
            <a:r>
              <a:rPr lang="de-DE" kern="0" dirty="0" smtClean="0"/>
              <a:t> </a:t>
            </a:r>
            <a:r>
              <a:rPr lang="de-DE" kern="0" dirty="0" err="1" smtClean="0"/>
              <a:t>pattern</a:t>
            </a:r>
            <a:endParaRPr lang="de-DE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75% Password </a:t>
            </a:r>
            <a:r>
              <a:rPr lang="de-DE" kern="0" dirty="0" err="1" smtClean="0"/>
              <a:t>matches</a:t>
            </a:r>
            <a:r>
              <a:rPr lang="de-DE" kern="0" dirty="0" smtClean="0"/>
              <a:t> </a:t>
            </a:r>
            <a:r>
              <a:rPr lang="de-DE" kern="0" dirty="0" err="1" smtClean="0"/>
              <a:t>dictionary</a:t>
            </a:r>
            <a:r>
              <a:rPr lang="de-DE" kern="0" dirty="0" smtClean="0"/>
              <a:t> </a:t>
            </a:r>
            <a:r>
              <a:rPr lang="de-DE" kern="0" dirty="0" err="1" smtClean="0"/>
              <a:t>word</a:t>
            </a:r>
            <a:endParaRPr lang="de-DE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de-DE" kern="0" dirty="0" smtClean="0"/>
              <a:t>7% Password </a:t>
            </a:r>
            <a:r>
              <a:rPr lang="de-DE" kern="0" dirty="0" err="1" smtClean="0"/>
              <a:t>contains</a:t>
            </a:r>
            <a:r>
              <a:rPr lang="de-DE" kern="0" dirty="0" smtClean="0"/>
              <a:t> </a:t>
            </a:r>
            <a:r>
              <a:rPr lang="de-DE" kern="0" dirty="0" err="1" smtClean="0"/>
              <a:t>keyboard</a:t>
            </a:r>
            <a:r>
              <a:rPr lang="de-DE" kern="0" dirty="0" smtClean="0"/>
              <a:t> </a:t>
            </a:r>
            <a:r>
              <a:rPr lang="de-DE" kern="0" dirty="0" err="1" smtClean="0"/>
              <a:t>pattern</a:t>
            </a:r>
            <a:endParaRPr lang="de-DE" kern="0" dirty="0" smtClean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kern="0" dirty="0"/>
              <a:t>Leads to sophisticated dictionary attacks </a:t>
            </a:r>
            <a:r>
              <a:rPr lang="en-US" kern="0" dirty="0">
                <a:sym typeface="Wingdings" panose="05000000000000000000" pitchFamily="2" charset="2"/>
              </a:rPr>
              <a:t> </a:t>
            </a:r>
            <a:r>
              <a:rPr lang="en-US" kern="0" dirty="0" err="1">
                <a:sym typeface="Wingdings" panose="05000000000000000000" pitchFamily="2" charset="2"/>
              </a:rPr>
              <a:t>Crackability</a:t>
            </a:r>
            <a:r>
              <a:rPr lang="en-US" kern="0" dirty="0">
                <a:sym typeface="Wingdings" panose="05000000000000000000" pitchFamily="2" charset="2"/>
              </a:rPr>
              <a:t> </a:t>
            </a:r>
            <a:endParaRPr lang="en-US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endParaRPr lang="en-US" kern="0" dirty="0" smtClean="0"/>
          </a:p>
          <a:p>
            <a:pPr marL="0" indent="0"/>
            <a:endParaRPr lang="en-US" kern="0" dirty="0"/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724128" y="6141655"/>
            <a:ext cx="3456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Jonathan Lamb: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Beyond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Password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Length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and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Complexity</a:t>
            </a:r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7956376" y="5877272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735650679"/>
              </p:ext>
            </p:extLst>
          </p:nvPr>
        </p:nvGraphicFramePr>
        <p:xfrm>
          <a:off x="5076056" y="2636912"/>
          <a:ext cx="3623309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640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Social Engineering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en-US" b="1" kern="0" dirty="0" smtClean="0"/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pic>
        <p:nvPicPr>
          <p:cNvPr id="5124" name="Picture 4" descr="http://inspiratron.org/wp-content/uploads/2013/05/social-engineering-techniqu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6226" r="2735" b="7201"/>
          <a:stretch/>
        </p:blipFill>
        <p:spPr bwMode="auto">
          <a:xfrm>
            <a:off x="1349876" y="2297718"/>
            <a:ext cx="6480720" cy="395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940152" y="6141655"/>
            <a:ext cx="32403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http://inspiratron.org/introduction-to-social-engineering/</a:t>
            </a:r>
          </a:p>
        </p:txBody>
      </p:sp>
    </p:spTree>
    <p:extLst>
      <p:ext uri="{BB962C8B-B14F-4D97-AF65-F5344CB8AC3E}">
        <p14:creationId xmlns:p14="http://schemas.microsoft.com/office/powerpoint/2010/main" val="36234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7890" y="1628800"/>
            <a:ext cx="8460472" cy="4608512"/>
          </a:xfrm>
        </p:spPr>
        <p:txBody>
          <a:bodyPr/>
          <a:lstStyle/>
          <a:p>
            <a:pPr marL="0" indent="0"/>
            <a:r>
              <a:rPr lang="en-US" sz="2400" dirty="0" smtClean="0">
                <a:solidFill>
                  <a:srgbClr val="C00000"/>
                </a:solidFill>
              </a:rPr>
              <a:t>1. </a:t>
            </a:r>
            <a:r>
              <a:rPr lang="en-US" sz="2400" dirty="0" smtClean="0"/>
              <a:t>Introduction</a:t>
            </a:r>
          </a:p>
          <a:p>
            <a:pPr marL="0" indent="0"/>
            <a:r>
              <a:rPr lang="en-US" sz="2400" dirty="0" smtClean="0">
                <a:solidFill>
                  <a:srgbClr val="C00000"/>
                </a:solidFill>
              </a:rPr>
              <a:t>2. </a:t>
            </a:r>
            <a:r>
              <a:rPr lang="en-US" sz="2400" dirty="0" smtClean="0"/>
              <a:t>Weaknesses and attacks</a:t>
            </a:r>
          </a:p>
          <a:p>
            <a:pPr marL="358775" lvl="2" indent="0"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2.1</a:t>
            </a:r>
            <a:r>
              <a:rPr lang="en-US" sz="2200" dirty="0" smtClean="0"/>
              <a:t> Client-based attacks</a:t>
            </a:r>
          </a:p>
          <a:p>
            <a:pPr marL="358775" lvl="2" indent="0"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2.2</a:t>
            </a:r>
            <a:r>
              <a:rPr lang="en-US" sz="2200" dirty="0" smtClean="0"/>
              <a:t> Transport-based attacks</a:t>
            </a:r>
          </a:p>
          <a:p>
            <a:pPr marL="358775" lvl="2" indent="0"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2.3</a:t>
            </a:r>
            <a:r>
              <a:rPr lang="en-US" sz="2200" dirty="0" smtClean="0"/>
              <a:t> Server-based attacks</a:t>
            </a:r>
          </a:p>
          <a:p>
            <a:pPr marL="358775" lvl="2" indent="0"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2.4</a:t>
            </a:r>
            <a:r>
              <a:rPr lang="en-US" sz="2200" dirty="0" smtClean="0"/>
              <a:t> Human-based attacks</a:t>
            </a:r>
          </a:p>
          <a:p>
            <a:pPr marL="358775" lvl="2" indent="0">
              <a:buNone/>
            </a:pPr>
            <a:r>
              <a:rPr lang="en-US" sz="2200" dirty="0" smtClean="0">
                <a:solidFill>
                  <a:srgbClr val="C00000"/>
                </a:solidFill>
              </a:rPr>
              <a:t>2.5</a:t>
            </a:r>
            <a:r>
              <a:rPr lang="en-US" sz="2200" dirty="0" smtClean="0"/>
              <a:t> Attacks on password management</a:t>
            </a:r>
          </a:p>
          <a:p>
            <a:pPr marL="0" indent="0"/>
            <a:r>
              <a:rPr lang="en-US" sz="2400" dirty="0">
                <a:solidFill>
                  <a:srgbClr val="C00000"/>
                </a:solidFill>
              </a:rPr>
              <a:t>3</a:t>
            </a:r>
            <a:r>
              <a:rPr lang="en-US" sz="2400" dirty="0" smtClean="0">
                <a:solidFill>
                  <a:srgbClr val="C00000"/>
                </a:solidFill>
              </a:rPr>
              <a:t>.</a:t>
            </a:r>
            <a:r>
              <a:rPr lang="en-US" sz="2400" dirty="0" smtClean="0"/>
              <a:t> Related password technologies</a:t>
            </a:r>
          </a:p>
          <a:p>
            <a:pPr marL="0" indent="0"/>
            <a:r>
              <a:rPr lang="en-US" sz="2400" dirty="0">
                <a:solidFill>
                  <a:srgbClr val="C00000"/>
                </a:solidFill>
              </a:rPr>
              <a:t>4</a:t>
            </a:r>
            <a:r>
              <a:rPr lang="en-US" sz="2400" dirty="0" smtClean="0">
                <a:solidFill>
                  <a:srgbClr val="C00000"/>
                </a:solidFill>
              </a:rPr>
              <a:t>. </a:t>
            </a:r>
            <a:r>
              <a:rPr lang="en-US" sz="2400" dirty="0" smtClean="0"/>
              <a:t>Conclusion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8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Social Engineering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Quid pro quo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Reflected XSS</a:t>
            </a:r>
          </a:p>
          <a:p>
            <a:pPr marL="358775" lvl="2" indent="0">
              <a:buNone/>
            </a:pPr>
            <a:endParaRPr lang="en-US" b="1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Phishing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Forged emails, </a:t>
            </a:r>
            <a:r>
              <a:rPr lang="en-US" kern="0" dirty="0" err="1" smtClean="0"/>
              <a:t>webservices</a:t>
            </a:r>
            <a:endParaRPr lang="en-US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Fake phone calls, SMS, QR-Codes 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Tab-Napping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Shoulder surfing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Monitor keyboard and lips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Heat pattern (PIN)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endParaRPr lang="en-US" kern="0" dirty="0" smtClean="0"/>
          </a:p>
          <a:p>
            <a:pPr marL="0" indent="0"/>
            <a:endParaRPr lang="en-US" kern="0" dirty="0" smtClean="0"/>
          </a:p>
        </p:txBody>
      </p:sp>
      <p:pic>
        <p:nvPicPr>
          <p:cNvPr id="9218" name="Picture 2" descr="http://www.hacker9.com/wp-content/uploads/2008/11/how-to-create-fake-facebook-login-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17" y="1620000"/>
            <a:ext cx="2287892" cy="188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4095586" y="5849267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www.hacker9.com/wp-content/uploads/2008/11/how-to-create-fake-facebook-login-page.png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http://www.crazylearner.org/wp-content/uploads/2013/07/2.png</a:t>
            </a:r>
          </a:p>
          <a:p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  <p:pic>
        <p:nvPicPr>
          <p:cNvPr id="9220" name="Picture 4" descr="http://www.crazylearner.org/wp-content/uploads/2013/07/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8139" r="7768"/>
          <a:stretch/>
        </p:blipFill>
        <p:spPr bwMode="auto">
          <a:xfrm>
            <a:off x="5677864" y="3807345"/>
            <a:ext cx="1624598" cy="20419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6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b="1" kern="0" dirty="0"/>
              <a:t>Physical 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Blackmailing, Threatening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Baiting (USB drive)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Dumpster diving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Tempest attack</a:t>
            </a:r>
            <a:endParaRPr lang="en-US" b="1" kern="0" dirty="0"/>
          </a:p>
          <a:p>
            <a:pPr marL="358775" lvl="2" indent="0">
              <a:buNone/>
            </a:pPr>
            <a:endParaRPr lang="en-US" b="1" kern="0" dirty="0" smtClean="0"/>
          </a:p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b="1" kern="0" dirty="0"/>
              <a:t>Insider </a:t>
            </a:r>
            <a:r>
              <a:rPr lang="en-US" b="1" kern="0" dirty="0" smtClean="0"/>
              <a:t>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BYOD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Careless employees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No or weak insider policies</a:t>
            </a:r>
            <a:endParaRPr lang="en-US" kern="0" dirty="0"/>
          </a:p>
          <a:p>
            <a:pPr marL="0" indent="0"/>
            <a:endParaRPr lang="en-US" kern="0" dirty="0" smtClean="0"/>
          </a:p>
        </p:txBody>
      </p:sp>
      <p:pic>
        <p:nvPicPr>
          <p:cNvPr id="8196" name="Picture 4" descr="http://climateviewer.com/wp-content/uploads/2014/01/tempes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60" y="1628800"/>
            <a:ext cx="1993303" cy="16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2.4 Human-based attacks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436096" y="5832306"/>
            <a:ext cx="3572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www.crazylearner.org/wp-content/uploads/2013/07/3.png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climateviewer.com/wp-content/uploads/2014/01/tempest1.png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https://sslimgs.xkcd.com/comics/security.png</a:t>
            </a:r>
          </a:p>
        </p:txBody>
      </p:sp>
      <p:pic>
        <p:nvPicPr>
          <p:cNvPr id="8194" name="Picture 2" descr="http://www.crazylearner.org/wp-content/uploads/2013/07/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8296" r="47160" b="3993"/>
          <a:stretch/>
        </p:blipFill>
        <p:spPr bwMode="auto">
          <a:xfrm>
            <a:off x="4499992" y="1581403"/>
            <a:ext cx="1872208" cy="1512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slimgs.xkcd.com/comics/secur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447986"/>
            <a:ext cx="3898449" cy="23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6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creation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Weak password strength meter</a:t>
            </a:r>
          </a:p>
          <a:p>
            <a:pPr marL="0" indent="0"/>
            <a:endParaRPr lang="en-US" b="1" kern="0" dirty="0" smtClean="0"/>
          </a:p>
          <a:p>
            <a:pPr marL="0" indent="0"/>
            <a:endParaRPr lang="en-US" b="1" kern="0" dirty="0"/>
          </a:p>
          <a:p>
            <a:pPr marL="0" indent="0"/>
            <a:endParaRPr lang="en-US" b="1" kern="0" dirty="0" smtClean="0"/>
          </a:p>
          <a:p>
            <a:pPr marL="0" indent="0"/>
            <a:endParaRPr lang="en-US" b="1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Multistep guided password creation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>
                <a:sym typeface="Wingdings" panose="05000000000000000000" pitchFamily="2" charset="2"/>
              </a:rPr>
              <a:t>Usability and Security   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>
                <a:sym typeface="Wingdings" panose="05000000000000000000" pitchFamily="2" charset="2"/>
              </a:rPr>
              <a:t>But also, </a:t>
            </a:r>
            <a:r>
              <a:rPr lang="en-US" kern="0" dirty="0" err="1" smtClean="0">
                <a:sym typeface="Wingdings" panose="05000000000000000000" pitchFamily="2" charset="2"/>
              </a:rPr>
              <a:t>Guessability</a:t>
            </a:r>
            <a:endParaRPr lang="en-US" kern="0" dirty="0" smtClean="0">
              <a:sym typeface="Wingdings" panose="05000000000000000000" pitchFamily="2" charset="2"/>
            </a:endParaRPr>
          </a:p>
          <a:p>
            <a:pPr marL="881062" lvl="3" indent="-342900">
              <a:buFont typeface="Wingdings" panose="05000000000000000000" pitchFamily="2" charset="2"/>
              <a:buChar char="Ø"/>
            </a:pPr>
            <a:endParaRPr lang="en-US" kern="0" dirty="0">
              <a:sym typeface="Wingdings" panose="05000000000000000000" pitchFamily="2" charset="2"/>
            </a:endParaRPr>
          </a:p>
          <a:p>
            <a:pPr marL="538162" lvl="3" indent="0">
              <a:buNone/>
            </a:pPr>
            <a:endParaRPr lang="en-US" kern="0" dirty="0" smtClean="0">
              <a:sym typeface="Wingdings" panose="05000000000000000000" pitchFamily="2" charset="2"/>
            </a:endParaRPr>
          </a:p>
          <a:p>
            <a:pPr marL="538162" lvl="3" indent="0">
              <a:buNone/>
            </a:pPr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2.5 Attacks on password management</a:t>
            </a:r>
            <a:endParaRPr lang="en-US" sz="2400" dirty="0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3651303" y="4725144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3652444" y="5105311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732240" y="6141655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Cranor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et al: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Spoon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full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of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de-DE" sz="800" dirty="0" err="1" smtClean="0">
                <a:solidFill>
                  <a:schemeClr val="tx1">
                    <a:alpha val="20000"/>
                  </a:schemeClr>
                </a:solidFill>
              </a:rPr>
              <a:t>sugar</a:t>
            </a:r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564904"/>
            <a:ext cx="4824536" cy="118396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377" y="3961959"/>
            <a:ext cx="3324460" cy="225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generation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Flawed password generation implementations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Pseudo-random number generator predictable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Not enough entropy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Password stripping (Limited character space)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err="1" smtClean="0"/>
              <a:t>Guessability</a:t>
            </a:r>
            <a:r>
              <a:rPr lang="en-US" kern="0" dirty="0" smtClean="0"/>
              <a:t> </a:t>
            </a:r>
            <a:endParaRPr lang="en-US" kern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2.5 Attacks on password management</a:t>
            </a:r>
            <a:endParaRPr lang="en-US" sz="2400" dirty="0"/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2699792" y="3624897"/>
            <a:ext cx="0" cy="21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716016" y="6141655"/>
            <a:ext cx="4104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http://bits.usc.edu/wordpress/wp-content/uploads/sites/8/2014/09/aEj6S.png</a:t>
            </a:r>
          </a:p>
        </p:txBody>
      </p:sp>
      <p:pic>
        <p:nvPicPr>
          <p:cNvPr id="17410" name="Picture 2" descr="http://bits.usc.edu/wordpress/wp-content/uploads/sites/8/2014/09/aEj6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78" y="3948494"/>
            <a:ext cx="6516915" cy="217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recovery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Often weakest point in authentication mechanisms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Security questions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If correct</a:t>
            </a:r>
            <a:r>
              <a:rPr lang="en-US" kern="0" dirty="0"/>
              <a:t>: Easy to guess </a:t>
            </a:r>
            <a:r>
              <a:rPr lang="en-US" kern="0" dirty="0" smtClean="0"/>
              <a:t>(Phishing, Reconnaissance)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If incorrect: Lock out danger</a:t>
            </a:r>
          </a:p>
          <a:p>
            <a:pPr marL="538162" lvl="3" indent="0">
              <a:buNone/>
            </a:pPr>
            <a:endParaRPr lang="en-US" kern="0" dirty="0" smtClean="0"/>
          </a:p>
          <a:p>
            <a:pPr marL="644525" lvl="2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Vulnerable password reset mechanisms</a:t>
            </a:r>
          </a:p>
          <a:p>
            <a:pPr marL="823912" lvl="3" indent="-285750">
              <a:buFont typeface="Wingdings" panose="05000000000000000000" pitchFamily="2" charset="2"/>
              <a:buChar char="v"/>
            </a:pPr>
            <a:r>
              <a:rPr lang="en-US" kern="0" dirty="0" smtClean="0"/>
              <a:t>Facebook: Friend vouching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Changing many passwords</a:t>
            </a:r>
            <a:br>
              <a:rPr lang="en-US" kern="0" dirty="0" smtClean="0"/>
            </a:br>
            <a:r>
              <a:rPr lang="en-US" kern="0" dirty="0" smtClean="0"/>
              <a:t>frequently </a:t>
            </a:r>
            <a:r>
              <a:rPr lang="en-US" kern="0" dirty="0"/>
              <a:t>(Heartbleed</a:t>
            </a:r>
            <a:r>
              <a:rPr lang="en-US" kern="0" dirty="0" smtClean="0"/>
              <a:t>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Only 44% change their passwords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Usability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2.5 Attacks on password management</a:t>
            </a:r>
            <a:endParaRPr lang="en-US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2555776" y="6141655"/>
            <a:ext cx="6264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http://cdn.someecards.com/someecards/usercards/its-all-working-for-me-do-i-really-have-to-change-my-password-9d2d9.png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2199265" y="6029672"/>
            <a:ext cx="0" cy="207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314" name="Picture 2" descr="http://cdn.someecards.com/someecards/usercards/its-all-working-for-me-do-i-really-have-to-change-my-password-9d2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3986090"/>
            <a:ext cx="3095551" cy="21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413999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storage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Plaintext storage </a:t>
            </a:r>
            <a:br>
              <a:rPr lang="en-US" kern="0" dirty="0" smtClean="0"/>
            </a:br>
            <a:r>
              <a:rPr lang="en-US" kern="0" dirty="0" smtClean="0"/>
              <a:t>(13</a:t>
            </a:r>
            <a:r>
              <a:rPr lang="en-US" kern="0" dirty="0"/>
              <a:t>% write </a:t>
            </a:r>
            <a:r>
              <a:rPr lang="en-US" kern="0" dirty="0" smtClean="0"/>
              <a:t>passwords down)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&gt;50% forget their passwords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Storage weakly </a:t>
            </a:r>
            <a:r>
              <a:rPr lang="en-US" kern="0" dirty="0" smtClean="0"/>
              <a:t>encrypted</a:t>
            </a:r>
            <a:endParaRPr lang="en-US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/>
              <a:t>Storage with password hint (Adobe breach 2013</a:t>
            </a:r>
            <a:r>
              <a:rPr lang="en-US" kern="0" dirty="0" smtClean="0"/>
              <a:t>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Storage as hash with weak hash-function </a:t>
            </a:r>
            <a:br>
              <a:rPr lang="en-US" kern="0" dirty="0" smtClean="0"/>
            </a:br>
            <a:r>
              <a:rPr lang="en-US" kern="0" dirty="0" smtClean="0"/>
              <a:t>(with/out salt/pepper)</a:t>
            </a:r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2.5 Attacks on password management</a:t>
            </a:r>
            <a:endParaRPr lang="en-US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228184" y="6099943"/>
            <a:ext cx="259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https://imgs.xkcd.com/comics/encryptic.png</a:t>
            </a:r>
          </a:p>
        </p:txBody>
      </p:sp>
      <p:pic>
        <p:nvPicPr>
          <p:cNvPr id="21506" name="Picture 2" descr="https://imgs.xkcd.com/comics/encryp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36" y="1592397"/>
            <a:ext cx="3891036" cy="445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0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policies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Policy compliant passwords: Easy to guess, hard to remember/use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139952" y="6141655"/>
            <a:ext cx="5040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http://cdn.someecards.com/someecards/usercards/MjAxMy04YmMwOWYzNTU0ZTgzOTlk.png</a:t>
            </a:r>
          </a:p>
        </p:txBody>
      </p:sp>
      <p:pic>
        <p:nvPicPr>
          <p:cNvPr id="5122" name="Picture 2" descr="http://cdn.someecards.com/someecards/usercards/MjAxMy04YmMwOWYzNTU0ZTgzOTl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25" y="3068960"/>
            <a:ext cx="4456613" cy="31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358775" y="488950"/>
            <a:ext cx="6642117" cy="838200"/>
          </a:xfrm>
        </p:spPr>
        <p:txBody>
          <a:bodyPr/>
          <a:lstStyle/>
          <a:p>
            <a:r>
              <a:rPr lang="en-US" sz="2400" dirty="0" smtClean="0"/>
              <a:t>2.5 Attacks on password management</a:t>
            </a:r>
            <a:endParaRPr lang="en-US" sz="2400" dirty="0"/>
          </a:p>
        </p:txBody>
      </p:sp>
      <p:grpSp>
        <p:nvGrpSpPr>
          <p:cNvPr id="27" name="Gruppieren 26"/>
          <p:cNvGrpSpPr/>
          <p:nvPr/>
        </p:nvGrpSpPr>
        <p:grpSpPr>
          <a:xfrm>
            <a:off x="469312" y="3073996"/>
            <a:ext cx="3656491" cy="3307332"/>
            <a:chOff x="469312" y="2717145"/>
            <a:chExt cx="3656491" cy="3307332"/>
          </a:xfrm>
        </p:grpSpPr>
        <p:sp>
          <p:nvSpPr>
            <p:cNvPr id="14" name="Nach unten gekrümmter Pfeil 13"/>
            <p:cNvSpPr/>
            <p:nvPr/>
          </p:nvSpPr>
          <p:spPr>
            <a:xfrm>
              <a:off x="1043608" y="2717145"/>
              <a:ext cx="2592288" cy="504056"/>
            </a:xfrm>
            <a:prstGeom prst="curved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Nach links gekrümmter Pfeil 23"/>
            <p:cNvSpPr/>
            <p:nvPr/>
          </p:nvSpPr>
          <p:spPr>
            <a:xfrm rot="1853793">
              <a:off x="3200245" y="3971597"/>
              <a:ext cx="554970" cy="2052880"/>
            </a:xfrm>
            <a:prstGeom prst="curvedLef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Nach unten gekrümmter Pfeil 27"/>
            <p:cNvSpPr/>
            <p:nvPr/>
          </p:nvSpPr>
          <p:spPr>
            <a:xfrm rot="14358404">
              <a:off x="140182" y="4792189"/>
              <a:ext cx="1774941" cy="475393"/>
            </a:xfrm>
            <a:prstGeom prst="curved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uppieren 11"/>
            <p:cNvGrpSpPr/>
            <p:nvPr/>
          </p:nvGrpSpPr>
          <p:grpSpPr>
            <a:xfrm>
              <a:off x="469312" y="3193366"/>
              <a:ext cx="1296144" cy="1099730"/>
              <a:chOff x="683568" y="3193366"/>
              <a:chExt cx="1296144" cy="1099730"/>
            </a:xfrm>
            <a:solidFill>
              <a:srgbClr val="F5A300"/>
            </a:solidFill>
          </p:grpSpPr>
          <p:sp>
            <p:nvSpPr>
              <p:cNvPr id="2" name="Ellipse 1"/>
              <p:cNvSpPr/>
              <p:nvPr/>
            </p:nvSpPr>
            <p:spPr>
              <a:xfrm>
                <a:off x="683568" y="3193366"/>
                <a:ext cx="1296144" cy="1099730"/>
              </a:xfrm>
              <a:prstGeom prst="ellipse">
                <a:avLst/>
              </a:prstGeom>
              <a:grpFill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dirty="0" err="1" smtClean="0"/>
                  <a:t>Guess-ability</a:t>
                </a:r>
                <a:endParaRPr lang="en-US" sz="1100" b="1" dirty="0"/>
              </a:p>
            </p:txBody>
          </p:sp>
          <p:cxnSp>
            <p:nvCxnSpPr>
              <p:cNvPr id="4" name="Gerade Verbindung mit Pfeil 3"/>
              <p:cNvCxnSpPr/>
              <p:nvPr/>
            </p:nvCxnSpPr>
            <p:spPr>
              <a:xfrm flipV="1">
                <a:off x="899592" y="3553406"/>
                <a:ext cx="0" cy="379650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/>
            <p:cNvGrpSpPr/>
            <p:nvPr/>
          </p:nvGrpSpPr>
          <p:grpSpPr>
            <a:xfrm>
              <a:off x="2829659" y="3193366"/>
              <a:ext cx="1296144" cy="1099730"/>
              <a:chOff x="683568" y="3193366"/>
              <a:chExt cx="1296144" cy="1099730"/>
            </a:xfrm>
          </p:grpSpPr>
          <p:sp>
            <p:nvSpPr>
              <p:cNvPr id="16" name="Ellipse 15"/>
              <p:cNvSpPr/>
              <p:nvPr/>
            </p:nvSpPr>
            <p:spPr>
              <a:xfrm>
                <a:off x="683568" y="3193366"/>
                <a:ext cx="1296144" cy="109973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dirty="0" err="1" smtClean="0"/>
                  <a:t>Policy</a:t>
                </a:r>
                <a:r>
                  <a:rPr lang="de-DE" sz="1100" b="1" dirty="0" smtClean="0"/>
                  <a:t> </a:t>
                </a:r>
                <a:r>
                  <a:rPr lang="de-DE" sz="1100" b="1" dirty="0" err="1" smtClean="0"/>
                  <a:t>Comp-lexity</a:t>
                </a:r>
                <a:endParaRPr lang="en-US" sz="1100" b="1" dirty="0"/>
              </a:p>
            </p:txBody>
          </p:sp>
          <p:cxnSp>
            <p:nvCxnSpPr>
              <p:cNvPr id="18" name="Gerade Verbindung mit Pfeil 17"/>
              <p:cNvCxnSpPr/>
              <p:nvPr/>
            </p:nvCxnSpPr>
            <p:spPr>
              <a:xfrm flipV="1">
                <a:off x="899592" y="3553406"/>
                <a:ext cx="0" cy="379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/>
            <p:cNvGrpSpPr/>
            <p:nvPr/>
          </p:nvGrpSpPr>
          <p:grpSpPr>
            <a:xfrm>
              <a:off x="1533515" y="4822401"/>
              <a:ext cx="1296144" cy="1099730"/>
              <a:chOff x="683568" y="3329023"/>
              <a:chExt cx="1296144" cy="1099730"/>
            </a:xfrm>
          </p:grpSpPr>
          <p:sp>
            <p:nvSpPr>
              <p:cNvPr id="20" name="Ellipse 19"/>
              <p:cNvSpPr/>
              <p:nvPr/>
            </p:nvSpPr>
            <p:spPr>
              <a:xfrm>
                <a:off x="683568" y="3329023"/>
                <a:ext cx="1296144" cy="1099730"/>
              </a:xfrm>
              <a:prstGeom prst="ellipse">
                <a:avLst/>
              </a:prstGeom>
              <a:solidFill>
                <a:srgbClr val="9C1C26"/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b="1" dirty="0" smtClean="0"/>
                  <a:t>Usability </a:t>
                </a:r>
                <a:r>
                  <a:rPr lang="de-DE" sz="1100" b="1" dirty="0" err="1" smtClean="0"/>
                  <a:t>Memor-ability</a:t>
                </a:r>
                <a:endParaRPr lang="en-US" sz="1100" b="1" dirty="0"/>
              </a:p>
            </p:txBody>
          </p:sp>
          <p:cxnSp>
            <p:nvCxnSpPr>
              <p:cNvPr id="21" name="Gerade Verbindung mit Pfeil 20"/>
              <p:cNvCxnSpPr/>
              <p:nvPr/>
            </p:nvCxnSpPr>
            <p:spPr>
              <a:xfrm>
                <a:off x="915509" y="3697046"/>
                <a:ext cx="0" cy="3988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02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 txBox="1"/>
          <p:nvPr/>
        </p:nvSpPr>
        <p:spPr>
          <a:xfrm>
            <a:off x="241172" y="5877272"/>
            <a:ext cx="464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http://www.cloudaccess.com/wp-content/uploads/2015/01/SaaS-SSO.jpg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http://checksum.biz/wp-content/uploads/2015/05/PasswordKeeper.png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8706" y="691748"/>
            <a:ext cx="8900549" cy="1036256"/>
          </a:xfrm>
        </p:spPr>
        <p:txBody>
          <a:bodyPr/>
          <a:lstStyle/>
          <a:p>
            <a:r>
              <a:rPr lang="en-US" sz="3000" dirty="0" smtClean="0"/>
              <a:t>3. Related password technologies</a:t>
            </a:r>
            <a:endParaRPr lang="en-US" sz="3000" dirty="0"/>
          </a:p>
        </p:txBody>
      </p:sp>
      <p:pic>
        <p:nvPicPr>
          <p:cNvPr id="1026" name="Picture 2" descr="http://www.cloudaccess.com/wp-content/uploads/2015/01/SaaS-SS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55" y="2463945"/>
            <a:ext cx="55245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hecksum.biz/wp-content/uploads/2015/05/PasswordKee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30" y="4623373"/>
            <a:ext cx="1669471" cy="15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1" y="2127715"/>
            <a:ext cx="3145040" cy="2731219"/>
          </a:xfrm>
          <a:prstGeom prst="rect">
            <a:avLst/>
          </a:prstGeom>
        </p:spPr>
      </p:pic>
      <p:pic>
        <p:nvPicPr>
          <p:cNvPr id="1030" name="Picture 6" descr="http://nordicapis.com/wp-content/uploads/OpenID-Connec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02" y="1700808"/>
            <a:ext cx="1485899" cy="1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4499992" y="5876576"/>
            <a:ext cx="464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800" dirty="0" smtClean="0">
              <a:solidFill>
                <a:schemeClr val="tx1">
                  <a:alpha val="2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https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embed-ssl.wistia.com/deliveries/4e80e7c4bbf58608bc7cb0d8184677f8d97da468.jpg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http://nordicapis.com/wp-content/uploads/OpenID-Connect.jpg </a:t>
            </a:r>
          </a:p>
        </p:txBody>
      </p:sp>
    </p:spTree>
    <p:extLst>
      <p:ext uri="{BB962C8B-B14F-4D97-AF65-F5344CB8AC3E}">
        <p14:creationId xmlns:p14="http://schemas.microsoft.com/office/powerpoint/2010/main" val="130609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Single Sign On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Federated Identity Management (SAML, </a:t>
            </a:r>
            <a:r>
              <a:rPr lang="en-US" kern="0" dirty="0" err="1" smtClean="0"/>
              <a:t>OpenID</a:t>
            </a:r>
            <a:r>
              <a:rPr lang="en-US" kern="0" dirty="0" smtClean="0"/>
              <a:t>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Social Login (Facebook Connect)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en-US" kern="0" dirty="0"/>
          </a:p>
          <a:p>
            <a:pPr marL="701675" lvl="2" indent="-342900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pPr marL="358775" lvl="2" indent="0">
              <a:buNone/>
            </a:pP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 smtClean="0"/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Privacy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Single Point of Failure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3. Related Password Technologies</a:t>
            </a:r>
            <a:endParaRPr lang="en-US" sz="2400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1993286" y="5661248"/>
            <a:ext cx="0" cy="207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4837134" y="5765068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www.dubitlimited.com/blog/wp-content/uploads/2013/02/FB-Connect-crop.jpg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openid.net/wordpress-content/uploads/2014/09/openid-r-logo-900x360.png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https://blogs.vmware.com/vfabric/files/2013/03/authentication_chart.png</a:t>
            </a:r>
            <a:endParaRPr lang="de-DE" sz="800" dirty="0" smtClean="0">
              <a:solidFill>
                <a:schemeClr val="tx1">
                  <a:alpha val="20000"/>
                </a:schemeClr>
              </a:solidFill>
            </a:endParaRPr>
          </a:p>
        </p:txBody>
      </p:sp>
      <p:pic>
        <p:nvPicPr>
          <p:cNvPr id="11266" name="Picture 2" descr="http://www.dubitlimited.com/blog/wp-content/uploads/2013/02/FB-Connect-crop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5" b="15663"/>
          <a:stretch/>
        </p:blipFill>
        <p:spPr bwMode="auto">
          <a:xfrm>
            <a:off x="6832639" y="3217410"/>
            <a:ext cx="1625614" cy="4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openid.net/wordpress-content/uploads/2014/09/openid-r-logo-900x36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11510" r="4802" b="19190"/>
          <a:stretch/>
        </p:blipFill>
        <p:spPr bwMode="auto">
          <a:xfrm>
            <a:off x="6121550" y="4295353"/>
            <a:ext cx="2772122" cy="86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s://blogs.vmware.com/vfabric/files/2013/03/authentication_ch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3" y="2891068"/>
            <a:ext cx="4934274" cy="26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4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 Manager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Encrypted storage of passwords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Single master password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Local/Mobile/Cloud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kern="0" dirty="0" smtClean="0"/>
              <a:t>Browser, </a:t>
            </a:r>
            <a:r>
              <a:rPr lang="en-US" kern="0" dirty="0" err="1" smtClean="0"/>
              <a:t>LastPass</a:t>
            </a:r>
            <a:r>
              <a:rPr lang="en-US" kern="0" dirty="0" smtClean="0"/>
              <a:t>, KeePass, 1Password, </a:t>
            </a:r>
            <a:r>
              <a:rPr lang="en-US" kern="0" dirty="0" err="1" smtClean="0"/>
              <a:t>Dashlane</a:t>
            </a:r>
            <a:r>
              <a:rPr lang="en-US" kern="0" dirty="0"/>
              <a:t> </a:t>
            </a:r>
            <a:r>
              <a:rPr lang="en-US" kern="0" dirty="0" smtClean="0"/>
              <a:t>…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endParaRPr lang="en-US" kern="0" dirty="0" smtClean="0"/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Weak implementations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Single Point of Failure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Lock out danger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3. Related Password Technologies</a:t>
            </a:r>
            <a:endParaRPr lang="en-US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3573137" y="5668722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www.mobiflip.de/wp-content/uploads/2014/08/LastPass_Logo.png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blog.botfrei.de/wp-content/uploads/2012/06/keypass_logo.png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lh5.ggpht.com/a_fdt5QXfEG9qDsqJUrmoyDOycgnlX_vMwhUS-lglOq_XRneCrN7T0HUeeQlVlBzIFE=w300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http://screenshots.en.sftcdn.net/en/scrn/3338000/3338284/dashlane-12-535x535.png</a:t>
            </a:r>
          </a:p>
        </p:txBody>
      </p:sp>
      <p:pic>
        <p:nvPicPr>
          <p:cNvPr id="10242" name="Picture 2" descr="http://www.mobiflip.de/wp-content/uploads/2014/08/LastPas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52924"/>
            <a:ext cx="2760241" cy="6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blog.botfrei.de/wp-content/uploads/2012/06/keypas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216" y="2683179"/>
            <a:ext cx="1256250" cy="12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5.ggpht.com/a_fdt5QXfEG9qDsqJUrmoyDOycgnlX_vMwhUS-lglOq_XRneCrN7T0HUeeQlVlBzIFE=w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34" y="4349995"/>
            <a:ext cx="1392089" cy="13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screenshots.en.sftcdn.net/en/scrn/3338000/3338284/dashlane-12-535x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77" y="4216094"/>
            <a:ext cx="1306203" cy="13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Introduction</a:t>
            </a:r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Passwords</a:t>
            </a:r>
            <a:r>
              <a:rPr lang="en-US" kern="0" dirty="0" smtClean="0"/>
              <a:t> (</a:t>
            </a:r>
            <a:r>
              <a:rPr lang="en-US" kern="0" dirty="0" err="1" smtClean="0"/>
              <a:t>mis</a:t>
            </a:r>
            <a:r>
              <a:rPr lang="en-US" kern="0" dirty="0" smtClean="0"/>
              <a:t>)used to access whole </a:t>
            </a:r>
            <a:r>
              <a:rPr lang="en-US" b="1" kern="0" dirty="0" smtClean="0"/>
              <a:t>digital identity</a:t>
            </a:r>
            <a:endParaRPr lang="en-US" kern="0" dirty="0" smtClean="0"/>
          </a:p>
          <a:p>
            <a:pPr marL="0" indent="0"/>
            <a:endParaRPr lang="en-US" kern="0" dirty="0" smtClean="0"/>
          </a:p>
        </p:txBody>
      </p:sp>
      <p:pic>
        <p:nvPicPr>
          <p:cNvPr id="1030" name="Picture 6" descr="http://pmaxquinn.net/wp-content/uploads/2015/02/Eric-Schmidt-Digital-Identity-Quo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04864"/>
            <a:ext cx="5688632" cy="394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4283968" y="6141655"/>
            <a:ext cx="489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http://pmaxquinn.net/wp-content/uploads/2015/02/Eric-Schmidt-Digital-Identity-Quote.jpg</a:t>
            </a:r>
          </a:p>
        </p:txBody>
      </p:sp>
    </p:spTree>
    <p:extLst>
      <p:ext uri="{BB962C8B-B14F-4D97-AF65-F5344CB8AC3E}">
        <p14:creationId xmlns:p14="http://schemas.microsoft.com/office/powerpoint/2010/main" val="21449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Multi Factor Authentication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Biometrics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Fingerprint, Voice, Eye, …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Many false positives and negatives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Easily stolen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Revocation not possible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Privacy and Usability 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Second Factor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Software/Hardware Token, Call, SMS, Email, …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Lock out danger</a:t>
            </a:r>
          </a:p>
          <a:p>
            <a:pPr marL="881062" lvl="3" indent="-342900">
              <a:buFont typeface="Wingdings" panose="05000000000000000000" pitchFamily="2" charset="2"/>
              <a:buChar char="Ø"/>
            </a:pPr>
            <a:r>
              <a:rPr lang="en-US" kern="0" dirty="0" smtClean="0"/>
              <a:t>Usability 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FIDO alliance: U2F</a:t>
            </a:r>
          </a:p>
          <a:p>
            <a:pPr marL="0" indent="0"/>
            <a:endParaRPr lang="en-US" kern="0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3. Related Password Technologies</a:t>
            </a:r>
            <a:endParaRPr lang="en-US" sz="2400" dirty="0"/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3550037" y="4013448"/>
            <a:ext cx="0" cy="207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267744" y="5517232"/>
            <a:ext cx="0" cy="207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923928" y="5855181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https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saravanesh.files.wordpress.com/2011/01/biometrics_traits_classification11.png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https://store.emc.com/medias/sys_master/images/8798055628830/RSA-SecurID-HW-Auth-IMG-02.png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/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http://www.sscjo.com/products/SMS%20Token.png</a:t>
            </a:r>
            <a:endParaRPr lang="de-DE" sz="800" dirty="0" smtClean="0">
              <a:solidFill>
                <a:schemeClr val="tx1">
                  <a:alpha val="20000"/>
                </a:schemeClr>
              </a:solidFill>
            </a:endParaRPr>
          </a:p>
          <a:p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  <p:pic>
        <p:nvPicPr>
          <p:cNvPr id="7170" name="Picture 2" descr="https://saravanesh.files.wordpress.com/2011/01/biometrics_traits_classification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67626"/>
            <a:ext cx="3619723" cy="259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ore.emc.com/medias/sys_master/images/8798055628830/RSA-SecurID-HW-Auth-IMG-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7" b="25370"/>
          <a:stretch/>
        </p:blipFill>
        <p:spPr bwMode="auto">
          <a:xfrm>
            <a:off x="5076056" y="5467409"/>
            <a:ext cx="1738163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sscjo.com/products/SMS%20Tok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05" y="4221088"/>
            <a:ext cx="1927656" cy="18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belem.com/wp-content/uploads/2014/04/take-home-mess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663082" cy="5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48064" y="6141655"/>
            <a:ext cx="4032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Source http://rebelem.com/wp-content/uploads/2014/04/take-home-message.png</a:t>
            </a:r>
          </a:p>
        </p:txBody>
      </p:sp>
    </p:spTree>
    <p:extLst>
      <p:ext uri="{BB962C8B-B14F-4D97-AF65-F5344CB8AC3E}">
        <p14:creationId xmlns:p14="http://schemas.microsoft.com/office/powerpoint/2010/main" val="42867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Conclusion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dirty="0" smtClean="0"/>
              <a:t>Passwords: Protector of our digital identity</a:t>
            </a:r>
          </a:p>
          <a:p>
            <a:pPr marL="701675" lvl="2" indent="-342900">
              <a:buFont typeface="Wingdings" panose="05000000000000000000" pitchFamily="2" charset="2"/>
              <a:buChar char="Ø"/>
            </a:pPr>
            <a:r>
              <a:rPr lang="en-US" dirty="0" smtClean="0"/>
              <a:t>Single Point of Failure</a:t>
            </a:r>
          </a:p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dirty="0" smtClean="0"/>
              <a:t>Many weaknesses and countless attacks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Guessability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 </a:t>
            </a:r>
            <a:r>
              <a:rPr lang="de-DE" dirty="0" err="1" smtClean="0">
                <a:sym typeface="Wingdings" panose="05000000000000000000" pitchFamily="2" charset="2"/>
              </a:rPr>
              <a:t>Policy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complexity</a:t>
            </a:r>
            <a:r>
              <a:rPr lang="de-DE" dirty="0" smtClean="0">
                <a:sym typeface="Wingdings" panose="05000000000000000000" pitchFamily="2" charset="2"/>
              </a:rPr>
              <a:t>  Usability</a:t>
            </a:r>
            <a:endParaRPr lang="en-US" dirty="0">
              <a:sym typeface="Wingdings" panose="05000000000000000000" pitchFamily="2" charset="2"/>
            </a:endParaRP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Strong security </a:t>
            </a:r>
            <a:r>
              <a:rPr lang="en-US" dirty="0" smtClean="0">
                <a:sym typeface="Wingdings" panose="05000000000000000000" pitchFamily="2" charset="2"/>
              </a:rPr>
              <a:t> weak usability &amp; privacy</a:t>
            </a:r>
            <a:endParaRPr lang="en-US" dirty="0" smtClean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It was never easier to steal user’s digital identity 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Call for </a:t>
            </a:r>
            <a:r>
              <a:rPr lang="en-US" b="1" dirty="0" smtClean="0"/>
              <a:t>Password-less authentication systems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Digital Alter Ego: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dirty="0" smtClean="0"/>
              <a:t>Who </a:t>
            </a:r>
            <a:r>
              <a:rPr lang="en-US" dirty="0"/>
              <a:t>we are and what we </a:t>
            </a:r>
            <a:r>
              <a:rPr lang="en-US" dirty="0" smtClean="0"/>
              <a:t>do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dirty="0" smtClean="0"/>
              <a:t>Where </a:t>
            </a:r>
            <a:r>
              <a:rPr lang="en-US" dirty="0"/>
              <a:t>we go and </a:t>
            </a:r>
            <a:r>
              <a:rPr lang="en-US" dirty="0" smtClean="0"/>
              <a:t>when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dirty="0" smtClean="0"/>
              <a:t>What </a:t>
            </a:r>
            <a:r>
              <a:rPr lang="en-US" dirty="0"/>
              <a:t>we have with </a:t>
            </a:r>
            <a:r>
              <a:rPr lang="en-US" dirty="0" smtClean="0"/>
              <a:t>us and how </a:t>
            </a:r>
            <a:r>
              <a:rPr lang="en-US" dirty="0"/>
              <a:t>we act when we’re </a:t>
            </a:r>
            <a:r>
              <a:rPr lang="en-US" dirty="0" smtClean="0"/>
              <a:t>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460472" cy="4761328"/>
          </a:xfrm>
        </p:spPr>
        <p:txBody>
          <a:bodyPr/>
          <a:lstStyle/>
          <a:p>
            <a:pPr algn="ctr"/>
            <a:endParaRPr lang="de-DE" sz="4400" dirty="0" smtClean="0"/>
          </a:p>
          <a:p>
            <a:pPr algn="ctr"/>
            <a:endParaRPr lang="de-DE" sz="1100" dirty="0" smtClean="0"/>
          </a:p>
          <a:p>
            <a:pPr algn="ctr"/>
            <a:endParaRPr lang="de-DE" sz="1100" dirty="0"/>
          </a:p>
          <a:p>
            <a:pPr algn="ctr"/>
            <a:endParaRPr lang="de-DE" sz="1100" dirty="0" smtClean="0"/>
          </a:p>
          <a:p>
            <a:pPr algn="ctr"/>
            <a:endParaRPr lang="de-DE" sz="1100" dirty="0"/>
          </a:p>
          <a:p>
            <a:pPr algn="ctr"/>
            <a:endParaRPr lang="de-DE" sz="1050" dirty="0" smtClean="0"/>
          </a:p>
          <a:p>
            <a:pPr algn="ctr"/>
            <a:endParaRPr lang="de-DE" sz="100" dirty="0" smtClean="0"/>
          </a:p>
          <a:p>
            <a:pPr algn="ctr"/>
            <a:endParaRPr lang="de-DE" sz="100" dirty="0"/>
          </a:p>
          <a:p>
            <a:pPr algn="ctr"/>
            <a:r>
              <a:rPr lang="de-DE" sz="4400" dirty="0" smtClean="0"/>
              <a:t>Questions?</a:t>
            </a:r>
            <a:endParaRPr lang="de-DE" dirty="0" smtClean="0"/>
          </a:p>
          <a:p>
            <a:endParaRPr lang="de-DE" sz="1800" u="sng" dirty="0" smtClean="0"/>
          </a:p>
          <a:p>
            <a:r>
              <a:rPr lang="de-DE" sz="1800" u="sng" dirty="0" smtClean="0"/>
              <a:t>Author</a:t>
            </a:r>
            <a:r>
              <a:rPr lang="de-DE" sz="1800" dirty="0" smtClean="0"/>
              <a:t>: 	Sebastian Funke</a:t>
            </a:r>
            <a:endParaRPr lang="de-DE" sz="1800" dirty="0"/>
          </a:p>
          <a:p>
            <a:r>
              <a:rPr lang="de-DE" sz="1800" u="sng" dirty="0"/>
              <a:t>Email</a:t>
            </a:r>
            <a:r>
              <a:rPr lang="de-DE" sz="1800" dirty="0"/>
              <a:t>: </a:t>
            </a:r>
            <a:r>
              <a:rPr lang="de-DE" sz="1800" dirty="0" smtClean="0"/>
              <a:t>		sebastian.funke.mail@gmail.com</a:t>
            </a:r>
          </a:p>
          <a:p>
            <a:endParaRPr lang="de-DE" dirty="0" smtClean="0"/>
          </a:p>
          <a:p>
            <a:pPr marL="342900" indent="-342900">
              <a:buFont typeface="Wingdings" pitchFamily="2" charset="2"/>
              <a:buChar char="§"/>
            </a:pPr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Thanks' for your attention!</a:t>
            </a:r>
            <a:endParaRPr lang="en-US" dirty="0"/>
          </a:p>
        </p:txBody>
      </p:sp>
      <p:pic>
        <p:nvPicPr>
          <p:cNvPr id="6146" name="Picture 2" descr="http://www.snoringmouthpieceguide.com/wp-content/uploads/2013/11/message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737" y="1484784"/>
            <a:ext cx="2857500" cy="28575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139952" y="6141655"/>
            <a:ext cx="5040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http://www.snoringmouthpieceguide.com/wp-content/uploads/2013/11/message-300x300.jpg</a:t>
            </a:r>
          </a:p>
        </p:txBody>
      </p:sp>
    </p:spTree>
    <p:extLst>
      <p:ext uri="{BB962C8B-B14F-4D97-AF65-F5344CB8AC3E}">
        <p14:creationId xmlns:p14="http://schemas.microsoft.com/office/powerpoint/2010/main" val="3965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620000"/>
            <a:ext cx="8676496" cy="4479943"/>
          </a:xfrm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sz="1200" dirty="0" err="1" smtClean="0"/>
              <a:t>Bonneau</a:t>
            </a:r>
            <a:r>
              <a:rPr lang="de-DE" sz="1200" dirty="0" smtClean="0"/>
              <a:t>, Joseph: </a:t>
            </a:r>
            <a:r>
              <a:rPr lang="en-US" sz="1200" dirty="0"/>
              <a:t>The science of guessing: A</a:t>
            </a:r>
            <a:r>
              <a:rPr lang="en-US" sz="1200" dirty="0" smtClean="0"/>
              <a:t>nalyzing </a:t>
            </a:r>
            <a:r>
              <a:rPr lang="en-US" sz="1200" dirty="0"/>
              <a:t>an anonymized corpus of 70 million </a:t>
            </a:r>
            <a:r>
              <a:rPr lang="en-US" sz="1200" dirty="0" smtClean="0"/>
              <a:t>passwords, 2012</a:t>
            </a:r>
            <a:endParaRPr lang="de-DE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smtClean="0"/>
              <a:t>Honan, Mat: </a:t>
            </a:r>
            <a:r>
              <a:rPr lang="en-US" sz="1200" dirty="0"/>
              <a:t>Kill the Password: Why a String of Characters Can’t Protect Us Anymore.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www.wired.com/2012/11/ff-mat-honan-password-hacker</a:t>
            </a:r>
            <a:r>
              <a:rPr lang="en-US" sz="1200" dirty="0" smtClean="0"/>
              <a:t>, </a:t>
            </a:r>
            <a:r>
              <a:rPr lang="de-DE" sz="1200" dirty="0" smtClean="0"/>
              <a:t>15.11.2012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err="1" smtClean="0"/>
              <a:t>Silver</a:t>
            </a:r>
            <a:r>
              <a:rPr lang="de-DE" sz="1200" dirty="0" smtClean="0"/>
              <a:t> et al.: </a:t>
            </a:r>
            <a:r>
              <a:rPr lang="en-US" sz="1200" dirty="0"/>
              <a:t>Password Managers: Attacks and Defenses</a:t>
            </a:r>
            <a:r>
              <a:rPr lang="en-US" sz="1200" dirty="0" smtClean="0"/>
              <a:t>, 2014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err="1" smtClean="0"/>
              <a:t>Cranor</a:t>
            </a:r>
            <a:r>
              <a:rPr lang="en-US" sz="1200" dirty="0"/>
              <a:t> et al.: Measuring Password </a:t>
            </a:r>
            <a:r>
              <a:rPr lang="en-US" sz="1200" dirty="0" err="1"/>
              <a:t>Guessability</a:t>
            </a:r>
            <a:r>
              <a:rPr lang="en-US" sz="1200" dirty="0"/>
              <a:t> for an Entire </a:t>
            </a:r>
            <a:r>
              <a:rPr lang="en-US" sz="1200" dirty="0" smtClean="0"/>
              <a:t>University, 2013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err="1" smtClean="0"/>
              <a:t>Cranor</a:t>
            </a:r>
            <a:r>
              <a:rPr lang="en-US" sz="1200" dirty="0" smtClean="0"/>
              <a:t> et </a:t>
            </a:r>
            <a:r>
              <a:rPr lang="en-US" sz="1200" dirty="0"/>
              <a:t>a</a:t>
            </a:r>
            <a:r>
              <a:rPr lang="en-US" sz="1200" dirty="0" smtClean="0"/>
              <a:t>l.: The </a:t>
            </a:r>
            <a:r>
              <a:rPr lang="en-US" sz="1200" dirty="0"/>
              <a:t>Impact of Guidance </a:t>
            </a:r>
            <a:r>
              <a:rPr lang="en-US" sz="1200" dirty="0" smtClean="0"/>
              <a:t>and Feedback </a:t>
            </a:r>
            <a:r>
              <a:rPr lang="en-US" sz="1200" dirty="0"/>
              <a:t>on Password-Creation </a:t>
            </a:r>
            <a:r>
              <a:rPr lang="en-US" sz="1200" dirty="0" smtClean="0"/>
              <a:t>Behavior, 2015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/>
              <a:t>Weir et al.: Password Cracking Using Probabilistic Context-Free </a:t>
            </a:r>
            <a:r>
              <a:rPr lang="en-US" sz="1200" dirty="0" smtClean="0"/>
              <a:t>Grammars, 2009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err="1" smtClean="0"/>
              <a:t>Goddin</a:t>
            </a:r>
            <a:r>
              <a:rPr lang="en-US" sz="1200" dirty="0"/>
              <a:t>, Dan</a:t>
            </a:r>
            <a:r>
              <a:rPr lang="en-US" sz="1200" dirty="0" smtClean="0"/>
              <a:t>: </a:t>
            </a:r>
            <a:r>
              <a:rPr lang="en-US" sz="1200" dirty="0"/>
              <a:t>Anatomy of a hack: even your 'complicated' password is easy to crack,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www.wired.co.uk/news/archive/2013-05/28/password-cracking/viewall</a:t>
            </a:r>
            <a:r>
              <a:rPr lang="en-US" sz="1200" dirty="0" smtClean="0"/>
              <a:t>, 05.28.2013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smtClean="0"/>
              <a:t>Lampe, Jonathan: Beyond Password Length and Complexity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http://resources.infosecinstitute.com/beyond-password-length-complexity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, </a:t>
            </a:r>
            <a:r>
              <a:rPr lang="en-US" sz="1200" dirty="0"/>
              <a:t>01.06.2014</a:t>
            </a:r>
            <a:endParaRPr lang="en-US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sz="1200" dirty="0" err="1" smtClean="0"/>
              <a:t>Infographic</a:t>
            </a:r>
            <a:r>
              <a:rPr lang="de-DE" sz="1200" dirty="0" smtClean="0"/>
              <a:t>: </a:t>
            </a:r>
            <a:r>
              <a:rPr lang="de-DE" sz="1200" dirty="0" smtClean="0">
                <a:hlinkClick r:id="rId5"/>
              </a:rPr>
              <a:t>http</a:t>
            </a:r>
            <a:r>
              <a:rPr lang="de-DE" sz="1200" dirty="0">
                <a:hlinkClick r:id="rId5"/>
              </a:rPr>
              <a:t>://</a:t>
            </a:r>
            <a:r>
              <a:rPr lang="de-DE" sz="1200" dirty="0" smtClean="0">
                <a:hlinkClick r:id="rId5"/>
              </a:rPr>
              <a:t>www.visualistan.com/2014/11/is-password-dead-infographic.html</a:t>
            </a:r>
            <a:r>
              <a:rPr lang="de-DE" sz="1200" dirty="0" smtClean="0"/>
              <a:t>, 2014</a:t>
            </a:r>
            <a:r>
              <a:rPr lang="de-DE" sz="1200" dirty="0"/>
              <a:t/>
            </a:r>
            <a:br>
              <a:rPr lang="de-DE" sz="1200" dirty="0"/>
            </a:br>
            <a:endParaRPr lang="de-DE" sz="1200" dirty="0"/>
          </a:p>
          <a:p>
            <a:pPr marL="0" indent="0"/>
            <a:r>
              <a:rPr lang="de-DE" sz="1200" dirty="0" smtClean="0"/>
              <a:t>Find more sources in the corresponding paper.</a:t>
            </a:r>
          </a:p>
          <a:p>
            <a:pPr marL="171450" indent="-171450">
              <a:buFont typeface="Arial" pitchFamily="34" charset="0"/>
              <a:buChar char="•"/>
            </a:pPr>
            <a:endParaRPr lang="de-DE" sz="1200" dirty="0" smtClean="0"/>
          </a:p>
          <a:p>
            <a:pPr marL="171450" indent="-171450">
              <a:buFont typeface="Arial" pitchFamily="34" charset="0"/>
              <a:buChar char="•"/>
            </a:pPr>
            <a:endParaRPr lang="de-DE" sz="1200" dirty="0" smtClean="0"/>
          </a:p>
          <a:p>
            <a:pPr marL="342900" indent="-342900">
              <a:buFont typeface="Arial" pitchFamily="34" charset="0"/>
              <a:buChar char="•"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89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kern="0" dirty="0" smtClean="0"/>
              <a:t>Password’s</a:t>
            </a:r>
            <a:r>
              <a:rPr lang="de-DE" kern="0" dirty="0" smtClean="0"/>
              <a:t> </a:t>
            </a:r>
            <a:r>
              <a:rPr lang="en-US" kern="0" dirty="0" smtClean="0"/>
              <a:t>are</a:t>
            </a:r>
            <a:r>
              <a:rPr lang="de-DE" kern="0" dirty="0" smtClean="0"/>
              <a:t> </a:t>
            </a:r>
            <a:r>
              <a:rPr lang="en-US" kern="0" dirty="0" smtClean="0"/>
              <a:t>insecure</a:t>
            </a:r>
            <a:r>
              <a:rPr lang="de-DE" kern="0" dirty="0" smtClean="0"/>
              <a:t> from the start and easily hacked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Introduction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000892" y="6141655"/>
            <a:ext cx="217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https://i.imgur.com/ak0sIib.jpg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93" y="2348880"/>
            <a:ext cx="4781231" cy="372221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l="3715" b="4242"/>
          <a:stretch/>
        </p:blipFill>
        <p:spPr>
          <a:xfrm>
            <a:off x="582857" y="2190172"/>
            <a:ext cx="3187690" cy="41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Introduction</a:t>
            </a:r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kern="0" dirty="0" smtClean="0"/>
              <a:t>Password breaches are very expensive</a:t>
            </a:r>
          </a:p>
          <a:p>
            <a:pPr marL="0" indent="0"/>
            <a:endParaRPr lang="en-US" kern="0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6" y="2128018"/>
            <a:ext cx="8191500" cy="397192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000892" y="6141655"/>
            <a:ext cx="2179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https://i.imgur.com/ak0sIib.jpg</a:t>
            </a:r>
          </a:p>
        </p:txBody>
      </p:sp>
    </p:spTree>
    <p:extLst>
      <p:ext uri="{BB962C8B-B14F-4D97-AF65-F5344CB8AC3E}">
        <p14:creationId xmlns:p14="http://schemas.microsoft.com/office/powerpoint/2010/main" val="24382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Introduction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dirty="0" smtClean="0"/>
              <a:t>Aspects of authentication systems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</p:txBody>
      </p:sp>
      <p:sp>
        <p:nvSpPr>
          <p:cNvPr id="4" name="Ellipse 3"/>
          <p:cNvSpPr/>
          <p:nvPr/>
        </p:nvSpPr>
        <p:spPr>
          <a:xfrm>
            <a:off x="1899049" y="2276872"/>
            <a:ext cx="1978232" cy="1656184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Security</a:t>
            </a:r>
            <a:endParaRPr lang="en-US" b="1" dirty="0"/>
          </a:p>
        </p:txBody>
      </p:sp>
      <p:sp>
        <p:nvSpPr>
          <p:cNvPr id="5" name="Ellipse 4"/>
          <p:cNvSpPr/>
          <p:nvPr/>
        </p:nvSpPr>
        <p:spPr>
          <a:xfrm>
            <a:off x="5022660" y="2276872"/>
            <a:ext cx="1978232" cy="1656184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Privacy</a:t>
            </a:r>
            <a:endParaRPr lang="en-US" b="1" dirty="0"/>
          </a:p>
        </p:txBody>
      </p:sp>
      <p:sp>
        <p:nvSpPr>
          <p:cNvPr id="6" name="Ellipse 5"/>
          <p:cNvSpPr/>
          <p:nvPr/>
        </p:nvSpPr>
        <p:spPr>
          <a:xfrm>
            <a:off x="3460854" y="4601462"/>
            <a:ext cx="1978232" cy="1656184"/>
          </a:xfrm>
          <a:prstGeom prst="ellipse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Usability</a:t>
            </a:r>
            <a:endParaRPr lang="en-US" b="1" dirty="0"/>
          </a:p>
        </p:txBody>
      </p:sp>
      <p:cxnSp>
        <p:nvCxnSpPr>
          <p:cNvPr id="8" name="Gerade Verbindung mit Pfeil 7"/>
          <p:cNvCxnSpPr>
            <a:stCxn id="4" idx="4"/>
            <a:endCxn id="6" idx="1"/>
          </p:cNvCxnSpPr>
          <p:nvPr/>
        </p:nvCxnSpPr>
        <p:spPr>
          <a:xfrm>
            <a:off x="2888165" y="3933056"/>
            <a:ext cx="862394" cy="9109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5" idx="4"/>
            <a:endCxn id="6" idx="7"/>
          </p:cNvCxnSpPr>
          <p:nvPr/>
        </p:nvCxnSpPr>
        <p:spPr>
          <a:xfrm flipH="1">
            <a:off x="5149381" y="3933056"/>
            <a:ext cx="862395" cy="9109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5" idx="2"/>
            <a:endCxn id="4" idx="6"/>
          </p:cNvCxnSpPr>
          <p:nvPr/>
        </p:nvCxnSpPr>
        <p:spPr>
          <a:xfrm flipH="1">
            <a:off x="3877281" y="3104964"/>
            <a:ext cx="11453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4228301" y="3165601"/>
            <a:ext cx="864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9622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512277"/>
            <a:ext cx="4674297" cy="4737100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4294606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kern="0" dirty="0" smtClean="0"/>
              <a:t>Attack diversity</a:t>
            </a:r>
          </a:p>
          <a:p>
            <a:pPr marL="0" indent="0"/>
            <a:endParaRPr lang="en-US" kern="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Introduction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923928" y="6141655"/>
            <a:ext cx="52565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::http://2we26u4fam7n16rz3a44uhbe1bq2.wpengine.netdna-cdn.com/wp-content/uploads/figure.jpg</a:t>
            </a:r>
          </a:p>
        </p:txBody>
      </p:sp>
    </p:spTree>
    <p:extLst>
      <p:ext uri="{BB962C8B-B14F-4D97-AF65-F5344CB8AC3E}">
        <p14:creationId xmlns:p14="http://schemas.microsoft.com/office/powerpoint/2010/main" val="7821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.dotcom-monitor.com/wp-content/uploads/2012/10/Cyber-Attacks-Ahe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640960" cy="571573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44058" y="764704"/>
            <a:ext cx="8232398" cy="1362075"/>
          </a:xfr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Weaknesses &amp;</a:t>
            </a:r>
            <a:b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Attacks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499992" y="6141655"/>
            <a:ext cx="468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http://blog.dotcom-monitor.com/wp-content/uploads/2012/10/Cyber-Attacks-Ahead.jpg</a:t>
            </a:r>
          </a:p>
        </p:txBody>
      </p:sp>
      <p:sp>
        <p:nvSpPr>
          <p:cNvPr id="15" name="Rechteck 14"/>
          <p:cNvSpPr/>
          <p:nvPr/>
        </p:nvSpPr>
        <p:spPr>
          <a:xfrm>
            <a:off x="261754" y="2060848"/>
            <a:ext cx="6398478" cy="3139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>
            <a:spAutoFit/>
          </a:bodyPr>
          <a:lstStyle/>
          <a:p>
            <a:pPr marL="358775" lvl="2" indent="0"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2.1 Client-based attacks</a:t>
            </a:r>
          </a:p>
          <a:p>
            <a:pPr marL="358775" lvl="2" indent="0">
              <a:buNone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358775" lvl="2" indent="0"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2.2 Transport-based attacks</a:t>
            </a:r>
          </a:p>
          <a:p>
            <a:pPr marL="358775" lvl="2" indent="0">
              <a:buNone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358775" lvl="2" indent="0"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2.3 Server-based attacks</a:t>
            </a:r>
          </a:p>
          <a:p>
            <a:pPr marL="358775" lvl="2" indent="0">
              <a:buNone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358775" lvl="2" indent="0"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2.4 Human-based attacks</a:t>
            </a:r>
          </a:p>
          <a:p>
            <a:pPr marL="358775" lvl="2" indent="0">
              <a:buNone/>
            </a:pPr>
            <a:endParaRPr lang="en-US" sz="2200" dirty="0" smtClean="0">
              <a:solidFill>
                <a:schemeClr val="bg1"/>
              </a:solidFill>
            </a:endParaRPr>
          </a:p>
          <a:p>
            <a:pPr marL="358775" lvl="2" indent="0">
              <a:buNone/>
            </a:pPr>
            <a:r>
              <a:rPr lang="en-US" sz="2200" dirty="0" smtClean="0">
                <a:solidFill>
                  <a:schemeClr val="bg1"/>
                </a:solidFill>
              </a:rPr>
              <a:t>2.5 Attacks based on password management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7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360000" y="1620000"/>
            <a:ext cx="8460472" cy="447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9388" indent="-177800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Tahoma" pitchFamily="34" charset="0"/>
              </a:defRPr>
            </a:lvl2pPr>
            <a:lvl3pPr marL="538163" indent="-187325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Tahoma" pitchFamily="34" charset="0"/>
              </a:defRPr>
            </a:lvl3pPr>
            <a:lvl4pPr marL="717550" indent="-173038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4pPr>
            <a:lvl5pPr marL="908050" indent="-188913" algn="l" rtl="0" eaLnBrk="1" fontAlgn="base" hangingPunct="1">
              <a:lnSpc>
                <a:spcPct val="130000"/>
              </a:lnSpc>
              <a:spcBef>
                <a:spcPts val="200"/>
              </a:spcBef>
              <a:spcAft>
                <a:spcPts val="230"/>
              </a:spcAft>
              <a:buClr>
                <a:srgbClr val="B90F2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Tahoma" pitchFamily="34" charset="0"/>
              </a:defRPr>
            </a:lvl5pPr>
            <a:lvl6pPr marL="13652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Symbol" panose="05050102010706020507" pitchFamily="18" charset="2"/>
              <a:buChar char="-"/>
            </a:pPr>
            <a:r>
              <a:rPr lang="en-US" b="1" kern="0" dirty="0" smtClean="0"/>
              <a:t>Malware</a:t>
            </a:r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err="1" smtClean="0"/>
              <a:t>Keylogger</a:t>
            </a:r>
            <a:endParaRPr lang="en-US" b="1" kern="0" dirty="0" smtClean="0"/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SW-based: </a:t>
            </a:r>
          </a:p>
          <a:p>
            <a:pPr marL="1071562" lvl="4" indent="-342900"/>
            <a:r>
              <a:rPr lang="en-US" dirty="0" smtClean="0"/>
              <a:t>Hooks, </a:t>
            </a:r>
            <a:r>
              <a:rPr lang="en-US" dirty="0" err="1" smtClean="0"/>
              <a:t>WinAPI</a:t>
            </a:r>
            <a:r>
              <a:rPr lang="en-US" dirty="0" smtClean="0"/>
              <a:t>, Kernel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dirty="0" smtClean="0"/>
              <a:t>HW-based: </a:t>
            </a:r>
          </a:p>
          <a:p>
            <a:pPr marL="1071562" lvl="4" indent="-342900"/>
            <a:r>
              <a:rPr lang="en-US" dirty="0" smtClean="0"/>
              <a:t>Interceptor (</a:t>
            </a:r>
            <a:r>
              <a:rPr lang="en-US" dirty="0" err="1" smtClean="0"/>
              <a:t>KeySweeper</a:t>
            </a:r>
            <a:r>
              <a:rPr lang="en-US" dirty="0" smtClean="0"/>
              <a:t>)</a:t>
            </a:r>
          </a:p>
          <a:p>
            <a:pPr marL="358775" lvl="2" indent="0">
              <a:buNone/>
            </a:pPr>
            <a:endParaRPr lang="en-US" kern="0" dirty="0" smtClean="0"/>
          </a:p>
          <a:p>
            <a:pPr marL="358775" lvl="2" indent="0">
              <a:buNone/>
            </a:pPr>
            <a:endParaRPr lang="en-US" kern="0" dirty="0" smtClean="0"/>
          </a:p>
          <a:p>
            <a:pPr marL="701675" lvl="2" indent="-342900">
              <a:buFont typeface="Arial" panose="020B0604020202020204" pitchFamily="34" charset="0"/>
              <a:buChar char="•"/>
            </a:pPr>
            <a:r>
              <a:rPr lang="en-US" b="1" kern="0" dirty="0" smtClean="0"/>
              <a:t>Trojan horses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Features to search passwords (Logon, Browser, Email, Messenger,…)</a:t>
            </a:r>
          </a:p>
          <a:p>
            <a:pPr marL="881062" lvl="3" indent="-342900">
              <a:buFont typeface="Wingdings" panose="05000000000000000000" pitchFamily="2" charset="2"/>
              <a:buChar char="v"/>
            </a:pPr>
            <a:r>
              <a:rPr lang="en-US" kern="0" dirty="0" smtClean="0"/>
              <a:t>Man-In-The-Browser keystroke logging, Form Grabbing (</a:t>
            </a:r>
            <a:r>
              <a:rPr lang="en-US" kern="0" dirty="0" err="1" smtClean="0"/>
              <a:t>ZeuS</a:t>
            </a:r>
            <a:r>
              <a:rPr lang="en-US" kern="0" dirty="0" smtClean="0"/>
              <a:t>) </a:t>
            </a:r>
          </a:p>
          <a:p>
            <a:pPr marL="0" indent="0"/>
            <a:endParaRPr lang="en-US" kern="0" dirty="0" smtClean="0"/>
          </a:p>
        </p:txBody>
      </p:sp>
      <p:pic>
        <p:nvPicPr>
          <p:cNvPr id="4098" name="Picture 2" descr="http://www.hotforsecurity.com/wp-content/uploads/2013/05/dorkbot-malware-infects-facebook-users-spies-browser-activities-and-grabs-data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t="9629" r="17546" b="9732"/>
          <a:stretch/>
        </p:blipFill>
        <p:spPr bwMode="auto">
          <a:xfrm>
            <a:off x="6094528" y="3176356"/>
            <a:ext cx="2151589" cy="20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Client-based attacks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8052321" y="7993375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:: http://goo.gl/yIf1zO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2281542" y="9503625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</a:t>
            </a: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goo.gl/yIf1zO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goo.gl/PfQhUW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https://goo.gl/YWTNpL</a:t>
            </a:r>
          </a:p>
        </p:txBody>
      </p:sp>
      <p:pic>
        <p:nvPicPr>
          <p:cNvPr id="4100" name="Picture 4" descr="http://core0.staticworld.net/images/article/2015/01/keysweeper-wireless-microsoft-keyboard-keylogger-disguised-as-usb-wall-charger-100540641-large.id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r="7720"/>
          <a:stretch/>
        </p:blipFill>
        <p:spPr bwMode="auto">
          <a:xfrm>
            <a:off x="6825385" y="1495279"/>
            <a:ext cx="1822392" cy="16342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d/dc/Keylogger-hardware-PS2-example-connect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85" y="1921558"/>
            <a:ext cx="1938413" cy="19384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524328" y="5743066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Source::</a:t>
            </a:r>
          </a:p>
          <a:p>
            <a:pPr marL="171450" indent="-171450">
              <a:buFontTx/>
              <a:buChar char="-"/>
            </a:pPr>
            <a:r>
              <a:rPr lang="de-DE" sz="800" dirty="0">
                <a:solidFill>
                  <a:schemeClr val="tx1">
                    <a:alpha val="20000"/>
                  </a:schemeClr>
                </a:solidFill>
              </a:rPr>
              <a:t>https://</a:t>
            </a: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goo.gl/YWTNpL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https://:goo.gl/yIf1zO</a:t>
            </a:r>
          </a:p>
          <a:p>
            <a:pPr marL="171450" indent="-171450">
              <a:buFontTx/>
              <a:buChar char="-"/>
            </a:pPr>
            <a:r>
              <a:rPr lang="de-DE" sz="800" dirty="0" smtClean="0">
                <a:solidFill>
                  <a:schemeClr val="tx1">
                    <a:alpha val="20000"/>
                  </a:schemeClr>
                </a:solidFill>
              </a:rPr>
              <a:t>https://</a:t>
            </a:r>
            <a:r>
              <a:rPr lang="en-US" sz="800" dirty="0">
                <a:solidFill>
                  <a:schemeClr val="tx1">
                    <a:alpha val="20000"/>
                  </a:schemeClr>
                </a:solidFill>
              </a:rPr>
              <a:t>goo.gl/</a:t>
            </a:r>
            <a:r>
              <a:rPr lang="en-US" sz="800" dirty="0" err="1">
                <a:solidFill>
                  <a:schemeClr val="tx1">
                    <a:alpha val="20000"/>
                  </a:schemeClr>
                </a:solidFill>
              </a:rPr>
              <a:t>PfQhUW</a:t>
            </a:r>
            <a:endParaRPr lang="de-DE" sz="800" dirty="0">
              <a:solidFill>
                <a:schemeClr val="tx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3009</Words>
  <Application>Microsoft Office PowerPoint</Application>
  <PresentationFormat>Bildschirmpräsentation (4:3)</PresentationFormat>
  <Paragraphs>692</Paragraphs>
  <Slides>34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34</vt:i4>
      </vt:variant>
    </vt:vector>
  </HeadingPairs>
  <TitlesOfParts>
    <vt:vector size="45" baseType="lpstr">
      <vt:lpstr>Arial</vt:lpstr>
      <vt:lpstr>Bitstream Charter</vt:lpstr>
      <vt:lpstr>CMU Bright</vt:lpstr>
      <vt:lpstr>Stafford</vt:lpstr>
      <vt:lpstr>Symbol</vt:lpstr>
      <vt:lpstr>Tahoma</vt:lpstr>
      <vt:lpstr>Verdana</vt:lpstr>
      <vt:lpstr>Wingdings</vt:lpstr>
      <vt:lpstr>Präsentationsvorlage_BWL9</vt:lpstr>
      <vt:lpstr>1_Präsentationsvorlage_BWL9</vt:lpstr>
      <vt:lpstr>2_Präsentationsvorlage_BWL9</vt:lpstr>
      <vt:lpstr>Password is Dead –  A Survey of Attacks</vt:lpstr>
      <vt:lpstr>Agenda</vt:lpstr>
      <vt:lpstr>1. Introduction</vt:lpstr>
      <vt:lpstr>1. Introduction</vt:lpstr>
      <vt:lpstr>1. Introduction</vt:lpstr>
      <vt:lpstr>1. Introduction</vt:lpstr>
      <vt:lpstr>1. Introduction</vt:lpstr>
      <vt:lpstr>2. Weaknesses &amp;         Attacks</vt:lpstr>
      <vt:lpstr>2.1 Client-based attacks</vt:lpstr>
      <vt:lpstr>2.1 Client-based attacks</vt:lpstr>
      <vt:lpstr>2.2 Transport-based attacks</vt:lpstr>
      <vt:lpstr>2.3 Server-based attacks</vt:lpstr>
      <vt:lpstr>PowerPoint-Präsentation</vt:lpstr>
      <vt:lpstr>2.3 Server-based attacks</vt:lpstr>
      <vt:lpstr>2.3 Server-based attacks</vt:lpstr>
      <vt:lpstr>2.4 Human-based attacks</vt:lpstr>
      <vt:lpstr>2.4 Human-based attacks</vt:lpstr>
      <vt:lpstr>2.4 Human-based attacks</vt:lpstr>
      <vt:lpstr>2.4 Human-based attacks</vt:lpstr>
      <vt:lpstr>2.4 Human-based attacks</vt:lpstr>
      <vt:lpstr>2.4 Human-based attacks</vt:lpstr>
      <vt:lpstr>2.5 Attacks on password management</vt:lpstr>
      <vt:lpstr>2.5 Attacks on password management</vt:lpstr>
      <vt:lpstr>2.5 Attacks on password management</vt:lpstr>
      <vt:lpstr>2.5 Attacks on password management</vt:lpstr>
      <vt:lpstr>2.5 Attacks on password management</vt:lpstr>
      <vt:lpstr>3. Related password technologies</vt:lpstr>
      <vt:lpstr>3. Related Password Technologies</vt:lpstr>
      <vt:lpstr>3. Related Password Technologies</vt:lpstr>
      <vt:lpstr>3. Related Password Technologies</vt:lpstr>
      <vt:lpstr>PowerPoint-Präsentation</vt:lpstr>
      <vt:lpstr>4. Conclusion</vt:lpstr>
      <vt:lpstr>Thanks' for your attention!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Sebastian Funke</dc:creator>
  <cp:lastModifiedBy>Sebastian Funke</cp:lastModifiedBy>
  <cp:revision>886</cp:revision>
  <dcterms:created xsi:type="dcterms:W3CDTF">2011-06-27T17:54:59Z</dcterms:created>
  <dcterms:modified xsi:type="dcterms:W3CDTF">2015-08-03T19:30:52Z</dcterms:modified>
</cp:coreProperties>
</file>